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1" r:id="rId9"/>
    <p:sldId id="264" r:id="rId10"/>
    <p:sldId id="265" r:id="rId11"/>
    <p:sldId id="266" r:id="rId12"/>
    <p:sldId id="267" r:id="rId13"/>
    <p:sldId id="268" r:id="rId14"/>
    <p:sldId id="269" r:id="rId15"/>
    <p:sldId id="270" r:id="rId16"/>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1" userDrawn="1">
          <p15:clr>
            <a:srgbClr val="A4A3A4"/>
          </p15:clr>
        </p15:guide>
        <p15:guide id="2" orient="horz" pos="2991" userDrawn="1">
          <p15:clr>
            <a:srgbClr val="A4A3A4"/>
          </p15:clr>
        </p15:guide>
        <p15:guide id="3" orient="horz" pos="3127" userDrawn="1">
          <p15:clr>
            <a:srgbClr val="A4A3A4"/>
          </p15:clr>
        </p15:guide>
        <p15:guide id="4" orient="horz" pos="3626" userDrawn="1">
          <p15:clr>
            <a:srgbClr val="A4A3A4"/>
          </p15:clr>
        </p15:guide>
        <p15:guide id="5"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72C"/>
    <a:srgbClr val="1A3068"/>
    <a:srgbClr val="ED6E59"/>
    <a:srgbClr val="0D1B3E"/>
    <a:srgbClr val="9477E3"/>
    <a:srgbClr val="EA98F5"/>
    <a:srgbClr val="6ECBF7"/>
    <a:srgbClr val="88C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88"/>
    <p:restoredTop sz="94610"/>
  </p:normalViewPr>
  <p:slideViewPr>
    <p:cSldViewPr snapToGrid="0" snapToObjects="1">
      <p:cViewPr varScale="1">
        <p:scale>
          <a:sx n="99" d="100"/>
          <a:sy n="99" d="100"/>
        </p:scale>
        <p:origin x="568" y="184"/>
      </p:cViewPr>
      <p:guideLst>
        <p:guide orient="horz" pos="2741"/>
        <p:guide orient="horz" pos="2991"/>
        <p:guide orient="horz" pos="3127"/>
        <p:guide orient="horz" pos="3626"/>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2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F39A8-100E-73D6-42B9-0BBEE7784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D010A-0D81-69A2-F804-C6E99922D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346A-FB08-5604-9963-68BD625CD7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5D6651-BE6A-F5A9-16D9-CEFCC73C40D1}"/>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75600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8288000" cy="10287000"/>
          </a:xfrm>
          <a:prstGeom prst="rect">
            <a:avLst/>
          </a:prstGeom>
          <a:gradFill rotWithShape="1">
            <a:gsLst>
              <a:gs pos="0">
                <a:srgbClr val="0D1B3E"/>
              </a:gs>
              <a:gs pos="100000">
                <a:srgbClr val="1A3068"/>
              </a:gs>
            </a:gsLst>
            <a:lin ang="3600000" scaled="0"/>
          </a:gradFill>
          <a:ln/>
        </p:spPr>
        <p:txBody>
          <a:bodyPr/>
          <a:lstStyle/>
          <a:p>
            <a:endParaRPr lang="en-CO"/>
          </a:p>
        </p:txBody>
      </p:sp>
      <p:pic>
        <p:nvPicPr>
          <p:cNvPr id="4" name="Image 0" descr="preencoded.png"/>
          <p:cNvPicPr>
            <a:picLocks noChangeAspect="1"/>
          </p:cNvPicPr>
          <p:nvPr/>
        </p:nvPicPr>
        <p:blipFill>
          <a:blip r:embed="rId3"/>
          <a:stretch>
            <a:fillRect/>
          </a:stretch>
        </p:blipFill>
        <p:spPr>
          <a:xfrm>
            <a:off x="1104899" y="2320642"/>
            <a:ext cx="3025954" cy="907032"/>
          </a:xfrm>
          <a:prstGeom prst="rect">
            <a:avLst/>
          </a:prstGeom>
        </p:spPr>
      </p:pic>
      <p:sp>
        <p:nvSpPr>
          <p:cNvPr id="5" name="Text 2"/>
          <p:cNvSpPr/>
          <p:nvPr/>
        </p:nvSpPr>
        <p:spPr>
          <a:xfrm>
            <a:off x="1104899" y="3864547"/>
            <a:ext cx="9646920" cy="271462"/>
          </a:xfrm>
          <a:prstGeom prst="rect">
            <a:avLst/>
          </a:prstGeom>
          <a:noFill/>
          <a:ln/>
        </p:spPr>
        <p:txBody>
          <a:bodyPr wrap="square" lIns="25400" tIns="25400" rIns="25400" bIns="25400" rtlCol="0" anchor="ctr">
            <a:normAutofit/>
          </a:bodyPr>
          <a:lstStyle/>
          <a:p>
            <a:pPr marL="0" indent="0" algn="l">
              <a:buNone/>
            </a:pPr>
            <a:r>
              <a:rPr lang="en-US" sz="1400" b="1" kern="0" spc="77" dirty="0">
                <a:solidFill>
                  <a:schemeClr val="bg1"/>
                </a:solidFill>
                <a:latin typeface="Helvetica Neue" pitchFamily="34" charset="0"/>
                <a:ea typeface="Helvetica Neue" pitchFamily="34" charset="-122"/>
                <a:cs typeface="Helvetica Neue" pitchFamily="34" charset="-120"/>
              </a:rPr>
              <a:t>BUILT FOR LENDERS. DESIGNED FOR SCALE.</a:t>
            </a:r>
            <a:endParaRPr lang="en-US" sz="1400" dirty="0">
              <a:solidFill>
                <a:schemeClr val="bg1"/>
              </a:solidFill>
            </a:endParaRPr>
          </a:p>
        </p:txBody>
      </p:sp>
      <p:sp>
        <p:nvSpPr>
          <p:cNvPr id="6" name="Text 3"/>
          <p:cNvSpPr/>
          <p:nvPr/>
        </p:nvSpPr>
        <p:spPr>
          <a:xfrm>
            <a:off x="1104901" y="4366990"/>
            <a:ext cx="9596438" cy="2887714"/>
          </a:xfrm>
          <a:prstGeom prst="rect">
            <a:avLst/>
          </a:prstGeom>
          <a:noFill/>
          <a:ln/>
        </p:spPr>
        <p:txBody>
          <a:bodyPr wrap="square" lIns="25400" tIns="25400" rIns="25400" bIns="25400" rtlCol="0" anchor="t">
            <a:spAutoFit/>
          </a:bodyPr>
          <a:lstStyle/>
          <a:p>
            <a:pPr marL="0" indent="0" algn="l">
              <a:buNone/>
            </a:pPr>
            <a:r>
              <a:rPr lang="en-US" sz="6000" kern="0" spc="-99" dirty="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rPr>
              <a:t>The lending infrastructure powering the </a:t>
            </a:r>
            <a:r>
              <a:rPr lang="en-US" sz="6000" kern="0" spc="-99"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next generation of SMB finance.</a:t>
            </a:r>
            <a:endParaRPr lang="en-US" sz="60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Text 4"/>
          <p:cNvSpPr/>
          <p:nvPr/>
        </p:nvSpPr>
        <p:spPr>
          <a:xfrm>
            <a:off x="1104899" y="7253513"/>
            <a:ext cx="11315700" cy="383381"/>
          </a:xfrm>
          <a:prstGeom prst="rect">
            <a:avLst/>
          </a:prstGeom>
          <a:noFill/>
          <a:ln/>
        </p:spPr>
        <p:txBody>
          <a:bodyPr wrap="square" lIns="25400" tIns="25400" rIns="25400" bIns="25400" rtlCol="0" anchor="t">
            <a:noAutofit/>
          </a:bodyPr>
          <a:lstStyle/>
          <a:p>
            <a:pPr marL="0" indent="0" algn="l">
              <a:lnSpc>
                <a:spcPct val="145000"/>
              </a:lnSpc>
              <a:buNone/>
            </a:pPr>
            <a:r>
              <a:rPr lang="en-US" dirty="0">
                <a:solidFill>
                  <a:schemeClr val="bg1"/>
                </a:solidFill>
                <a:latin typeface="Helvetica Neue" pitchFamily="34" charset="0"/>
                <a:ea typeface="Helvetica Neue" pitchFamily="34" charset="-122"/>
                <a:cs typeface="Helvetica Neue" pitchFamily="34" charset="-120"/>
              </a:rPr>
              <a:t>Quantum Lending Solutions · Company Overview</a:t>
            </a:r>
            <a:endParaRPr lang="en-US" dirty="0">
              <a:solidFill>
                <a:schemeClr val="bg1"/>
              </a:solidFill>
            </a:endParaRPr>
          </a:p>
        </p:txBody>
      </p:sp>
      <p:sp>
        <p:nvSpPr>
          <p:cNvPr id="8" name="Shape 5"/>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9" name="Text 6"/>
          <p:cNvSpPr/>
          <p:nvPr/>
        </p:nvSpPr>
        <p:spPr>
          <a:xfrm>
            <a:off x="1104899" y="9701213"/>
            <a:ext cx="3224213" cy="185737"/>
          </a:xfrm>
          <a:prstGeom prst="rect">
            <a:avLst/>
          </a:prstGeom>
          <a:noFill/>
          <a:ln/>
        </p:spPr>
        <p:txBody>
          <a:bodyPr wrap="square" lIns="25400" tIns="25400" rIns="25400" bIns="25400" rtlCol="0" anchor="t">
            <a:noAutofit/>
          </a:bodyPr>
          <a:lstStyle/>
          <a:p>
            <a:pPr marL="0" indent="0" algn="l">
              <a:buNone/>
            </a:pPr>
            <a:r>
              <a:rPr lang="en-US" sz="1400" kern="0" spc="22" dirty="0">
                <a:solidFill>
                  <a:schemeClr val="bg1"/>
                </a:solidFill>
                <a:latin typeface="Helvetica Neue" pitchFamily="34" charset="0"/>
                <a:ea typeface="Helvetica Neue" pitchFamily="34" charset="-122"/>
                <a:cs typeface="Helvetica Neue" pitchFamily="34" charset="-120"/>
              </a:rPr>
              <a:t>Company Overview · V1 June 2026</a:t>
            </a:r>
          </a:p>
        </p:txBody>
      </p:sp>
      <p:sp>
        <p:nvSpPr>
          <p:cNvPr id="10" name="Text 7"/>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01 </a:t>
            </a:r>
            <a:r>
              <a:rPr lang="en-US" sz="1088" b="1" kern="0" spc="87" dirty="0">
                <a:solidFill>
                  <a:srgbClr val="FFFFFF"/>
                </a:solidFill>
                <a:latin typeface="Helvetica Neue" pitchFamily="34" charset="0"/>
                <a:ea typeface="Helvetica Neue" pitchFamily="34" charset="-122"/>
                <a:cs typeface="Helvetica Neue" pitchFamily="34" charset="-120"/>
              </a:rPr>
              <a:t>/ 15</a:t>
            </a:r>
            <a:endParaRPr lang="en-US" sz="1088" dirty="0"/>
          </a:p>
        </p:txBody>
      </p:sp>
      <p:grpSp>
        <p:nvGrpSpPr>
          <p:cNvPr id="14" name="Google Shape;38;p1">
            <a:extLst>
              <a:ext uri="{FF2B5EF4-FFF2-40B4-BE49-F238E27FC236}">
                <a16:creationId xmlns:a16="http://schemas.microsoft.com/office/drawing/2014/main" id="{4210FD69-3758-C524-C1D0-B20FAD45F046}"/>
              </a:ext>
            </a:extLst>
          </p:cNvPr>
          <p:cNvGrpSpPr/>
          <p:nvPr/>
        </p:nvGrpSpPr>
        <p:grpSpPr>
          <a:xfrm>
            <a:off x="14657140" y="2222108"/>
            <a:ext cx="1707343" cy="1104099"/>
            <a:chOff x="15900153" y="8053167"/>
            <a:chExt cx="1707343" cy="1104099"/>
          </a:xfrm>
        </p:grpSpPr>
        <p:pic>
          <p:nvPicPr>
            <p:cNvPr id="15" name="Google Shape;39;p1" title="Dots_bluebrand.png">
              <a:extLst>
                <a:ext uri="{FF2B5EF4-FFF2-40B4-BE49-F238E27FC236}">
                  <a16:creationId xmlns:a16="http://schemas.microsoft.com/office/drawing/2014/main" id="{C8DC6FBD-812A-DA13-20B4-B18109D5173F}"/>
                </a:ext>
              </a:extLst>
            </p:cNvPr>
            <p:cNvPicPr preferRelativeResize="0"/>
            <p:nvPr/>
          </p:nvPicPr>
          <p:blipFill>
            <a:blip r:embed="rId4">
              <a:alphaModFix/>
            </a:blip>
            <a:stretch>
              <a:fillRect/>
            </a:stretch>
          </p:blipFill>
          <p:spPr>
            <a:xfrm>
              <a:off x="15900153" y="8053167"/>
              <a:ext cx="1706168" cy="573999"/>
            </a:xfrm>
            <a:prstGeom prst="rect">
              <a:avLst/>
            </a:prstGeom>
            <a:noFill/>
            <a:ln>
              <a:noFill/>
            </a:ln>
          </p:spPr>
        </p:pic>
        <p:pic>
          <p:nvPicPr>
            <p:cNvPr id="16" name="Google Shape;40;p1" title="Dots_bluebrand.png">
              <a:extLst>
                <a:ext uri="{FF2B5EF4-FFF2-40B4-BE49-F238E27FC236}">
                  <a16:creationId xmlns:a16="http://schemas.microsoft.com/office/drawing/2014/main" id="{78C70D76-99AF-4ACB-635D-65DBCCD3A6B8}"/>
                </a:ext>
              </a:extLst>
            </p:cNvPr>
            <p:cNvPicPr preferRelativeResize="0"/>
            <p:nvPr/>
          </p:nvPicPr>
          <p:blipFill>
            <a:blip r:embed="rId4">
              <a:alphaModFix/>
            </a:blip>
            <a:stretch>
              <a:fillRect/>
            </a:stretch>
          </p:blipFill>
          <p:spPr>
            <a:xfrm>
              <a:off x="15901328" y="8583267"/>
              <a:ext cx="1706168" cy="5739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7F9"/>
        </a:solidFill>
        <a:effectLst/>
      </p:bgPr>
    </p:bg>
    <p:spTree>
      <p:nvGrpSpPr>
        <p:cNvPr id="1" name=""/>
        <p:cNvGrpSpPr/>
        <p:nvPr/>
      </p:nvGrpSpPr>
      <p:grpSpPr>
        <a:xfrm>
          <a:off x="0" y="0"/>
          <a:ext cx="0" cy="0"/>
          <a:chOff x="0" y="0"/>
          <a:chExt cx="0" cy="0"/>
        </a:xfrm>
      </p:grpSpPr>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0D1B3E"/>
                </a:solidFill>
                <a:latin typeface="Helvetica Neue" pitchFamily="34" charset="0"/>
                <a:ea typeface="Helvetica Neue" pitchFamily="34" charset="-122"/>
                <a:cs typeface="Helvetica Neue" pitchFamily="34" charset="-120"/>
              </a:rPr>
              <a:t>INTEGRATION ARCHITECTURE</a:t>
            </a:r>
            <a:endParaRPr lang="en-US" sz="1275" dirty="0">
              <a:solidFill>
                <a:srgbClr val="0D1B3E"/>
              </a:solidFill>
            </a:endParaRPr>
          </a:p>
        </p:txBody>
      </p:sp>
      <p:sp>
        <p:nvSpPr>
          <p:cNvPr id="4" name="Text 2"/>
          <p:cNvSpPr/>
          <p:nvPr/>
        </p:nvSpPr>
        <p:spPr>
          <a:xfrm>
            <a:off x="1104901" y="1185863"/>
            <a:ext cx="9410700" cy="1411188"/>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Integration surfaces designed for </a:t>
            </a:r>
            <a:r>
              <a:rPr lang="en-US" sz="5400" b="1" kern="0" spc="-92" dirty="0">
                <a:solidFill>
                  <a:srgbClr val="EE482C"/>
                </a:solidFill>
                <a:latin typeface="Helvetica Neue" pitchFamily="34" charset="0"/>
                <a:ea typeface="Helvetica Neue" pitchFamily="34" charset="-122"/>
                <a:cs typeface="Helvetica Neue" pitchFamily="34" charset="-120"/>
              </a:rPr>
              <a:t>real workflows</a:t>
            </a:r>
            <a:r>
              <a:rPr lang="en-US" sz="5400" b="1" kern="0" spc="-92" dirty="0">
                <a:solidFill>
                  <a:srgbClr val="213467"/>
                </a:solidFill>
                <a:latin typeface="Helvetica Neue" pitchFamily="34" charset="0"/>
                <a:ea typeface="Helvetica Neue" pitchFamily="34" charset="-122"/>
                <a:cs typeface="Helvetica Neue" pitchFamily="34" charset="-120"/>
              </a:rPr>
              <a:t>.</a:t>
            </a:r>
            <a:endParaRPr lang="en-US" sz="5400" dirty="0"/>
          </a:p>
        </p:txBody>
      </p:sp>
      <p:sp>
        <p:nvSpPr>
          <p:cNvPr id="5" name="Shape 3"/>
          <p:cNvSpPr/>
          <p:nvPr/>
        </p:nvSpPr>
        <p:spPr>
          <a:xfrm>
            <a:off x="1104900" y="3597250"/>
            <a:ext cx="5168875" cy="2450455"/>
          </a:xfrm>
          <a:prstGeom prst="roundRect">
            <a:avLst>
              <a:gd name="adj" fmla="val 777"/>
            </a:avLst>
          </a:prstGeom>
          <a:solidFill>
            <a:srgbClr val="FFFFFF"/>
          </a:solidFill>
          <a:ln w="9525">
            <a:solidFill>
              <a:srgbClr val="E3E7EE"/>
            </a:solidFill>
            <a:prstDash val="solid"/>
          </a:ln>
        </p:spPr>
        <p:txBody>
          <a:bodyPr/>
          <a:lstStyle/>
          <a:p>
            <a:endParaRPr lang="en-CO"/>
          </a:p>
        </p:txBody>
      </p:sp>
      <p:sp>
        <p:nvSpPr>
          <p:cNvPr id="6" name="Text 4"/>
          <p:cNvSpPr/>
          <p:nvPr/>
        </p:nvSpPr>
        <p:spPr>
          <a:xfrm>
            <a:off x="1457325" y="3968725"/>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01</a:t>
            </a:r>
            <a:endParaRPr lang="en-US" sz="2550" dirty="0"/>
          </a:p>
        </p:txBody>
      </p:sp>
      <p:sp>
        <p:nvSpPr>
          <p:cNvPr id="7" name="Text 5"/>
          <p:cNvSpPr/>
          <p:nvPr/>
        </p:nvSpPr>
        <p:spPr>
          <a:xfrm>
            <a:off x="5269334" y="4140175"/>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8" name="Text 6"/>
          <p:cNvSpPr/>
          <p:nvPr/>
        </p:nvSpPr>
        <p:spPr>
          <a:xfrm>
            <a:off x="1457325" y="444497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Application &amp; Origination</a:t>
            </a:r>
            <a:endParaRPr lang="en-US" sz="1950" dirty="0"/>
          </a:p>
        </p:txBody>
      </p:sp>
      <p:sp>
        <p:nvSpPr>
          <p:cNvPr id="9" name="Text 7"/>
          <p:cNvSpPr/>
          <p:nvPr/>
        </p:nvSpPr>
        <p:spPr>
          <a:xfrm>
            <a:off x="1457325" y="4841974"/>
            <a:ext cx="4597946" cy="872356"/>
          </a:xfrm>
          <a:prstGeom prst="rect">
            <a:avLst/>
          </a:prstGeom>
          <a:noFill/>
          <a:ln/>
        </p:spPr>
        <p:txBody>
          <a:bodyPr wrap="square" lIns="25400" tIns="25400" rIns="25400" bIns="25400" rtlCol="0" anchor="t">
            <a:normAutofit/>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Structured intake, document collection, and borrower verification from first click to submitted application.</a:t>
            </a:r>
            <a:endParaRPr lang="en-US" sz="1500" dirty="0"/>
          </a:p>
        </p:txBody>
      </p:sp>
      <p:sp>
        <p:nvSpPr>
          <p:cNvPr id="10" name="Shape 8"/>
          <p:cNvSpPr/>
          <p:nvPr/>
        </p:nvSpPr>
        <p:spPr>
          <a:xfrm>
            <a:off x="6559525" y="3597250"/>
            <a:ext cx="5168875" cy="2450455"/>
          </a:xfrm>
          <a:prstGeom prst="roundRect">
            <a:avLst>
              <a:gd name="adj" fmla="val 777"/>
            </a:avLst>
          </a:prstGeom>
          <a:solidFill>
            <a:srgbClr val="FFFFFF"/>
          </a:solidFill>
          <a:ln w="9525">
            <a:solidFill>
              <a:srgbClr val="E3E7EE"/>
            </a:solidFill>
            <a:prstDash val="solid"/>
          </a:ln>
        </p:spPr>
        <p:txBody>
          <a:bodyPr/>
          <a:lstStyle/>
          <a:p>
            <a:endParaRPr lang="en-CO"/>
          </a:p>
        </p:txBody>
      </p:sp>
      <p:sp>
        <p:nvSpPr>
          <p:cNvPr id="11" name="Text 9"/>
          <p:cNvSpPr/>
          <p:nvPr/>
        </p:nvSpPr>
        <p:spPr>
          <a:xfrm>
            <a:off x="6911950" y="3968725"/>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02</a:t>
            </a:r>
            <a:endParaRPr lang="en-US" sz="2550" dirty="0"/>
          </a:p>
        </p:txBody>
      </p:sp>
      <p:sp>
        <p:nvSpPr>
          <p:cNvPr id="12" name="Text 10"/>
          <p:cNvSpPr/>
          <p:nvPr/>
        </p:nvSpPr>
        <p:spPr>
          <a:xfrm>
            <a:off x="10723959" y="4140175"/>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13" name="Text 11"/>
          <p:cNvSpPr/>
          <p:nvPr/>
        </p:nvSpPr>
        <p:spPr>
          <a:xfrm>
            <a:off x="6911950" y="444497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Credit Decisioning &amp; Fraud</a:t>
            </a:r>
            <a:endParaRPr lang="en-US" sz="1950" dirty="0"/>
          </a:p>
        </p:txBody>
      </p:sp>
      <p:sp>
        <p:nvSpPr>
          <p:cNvPr id="14" name="Text 12"/>
          <p:cNvSpPr/>
          <p:nvPr/>
        </p:nvSpPr>
        <p:spPr>
          <a:xfrm>
            <a:off x="6911950" y="4841974"/>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Gen 5 credit model scoring, automated policy rules, and real-time fraud signal processing.</a:t>
            </a:r>
            <a:endParaRPr lang="en-US" sz="1500" dirty="0"/>
          </a:p>
        </p:txBody>
      </p:sp>
      <p:sp>
        <p:nvSpPr>
          <p:cNvPr id="15" name="Shape 13"/>
          <p:cNvSpPr/>
          <p:nvPr/>
        </p:nvSpPr>
        <p:spPr>
          <a:xfrm>
            <a:off x="12014150" y="3597250"/>
            <a:ext cx="5168950" cy="2450455"/>
          </a:xfrm>
          <a:prstGeom prst="roundRect">
            <a:avLst>
              <a:gd name="adj" fmla="val 777"/>
            </a:avLst>
          </a:prstGeom>
          <a:solidFill>
            <a:srgbClr val="FFFFFF"/>
          </a:solidFill>
          <a:ln w="9525">
            <a:solidFill>
              <a:srgbClr val="E3E7EE"/>
            </a:solidFill>
            <a:prstDash val="solid"/>
          </a:ln>
        </p:spPr>
        <p:txBody>
          <a:bodyPr/>
          <a:lstStyle/>
          <a:p>
            <a:endParaRPr lang="en-CO"/>
          </a:p>
        </p:txBody>
      </p:sp>
      <p:sp>
        <p:nvSpPr>
          <p:cNvPr id="16" name="Text 14"/>
          <p:cNvSpPr/>
          <p:nvPr/>
        </p:nvSpPr>
        <p:spPr>
          <a:xfrm>
            <a:off x="12366575" y="3968725"/>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03</a:t>
            </a:r>
            <a:endParaRPr lang="en-US" sz="2550" dirty="0"/>
          </a:p>
        </p:txBody>
      </p:sp>
      <p:sp>
        <p:nvSpPr>
          <p:cNvPr id="17" name="Text 15"/>
          <p:cNvSpPr/>
          <p:nvPr/>
        </p:nvSpPr>
        <p:spPr>
          <a:xfrm>
            <a:off x="16178659" y="4140175"/>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18" name="Text 16"/>
          <p:cNvSpPr/>
          <p:nvPr/>
        </p:nvSpPr>
        <p:spPr>
          <a:xfrm>
            <a:off x="12366575" y="4444975"/>
            <a:ext cx="4910510"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Portfolio &amp; Servicing</a:t>
            </a:r>
            <a:endParaRPr lang="en-US" sz="1950" dirty="0"/>
          </a:p>
        </p:txBody>
      </p:sp>
      <p:sp>
        <p:nvSpPr>
          <p:cNvPr id="19" name="Text 17"/>
          <p:cNvSpPr/>
          <p:nvPr/>
        </p:nvSpPr>
        <p:spPr>
          <a:xfrm>
            <a:off x="12366575" y="4841974"/>
            <a:ext cx="4598023" cy="872356"/>
          </a:xfrm>
          <a:prstGeom prst="rect">
            <a:avLst/>
          </a:prstGeom>
          <a:noFill/>
          <a:ln/>
        </p:spPr>
        <p:txBody>
          <a:bodyPr wrap="square" lIns="25400" tIns="25400" rIns="25400" bIns="25400" rtlCol="0" anchor="t">
            <a:normAutofit fontScale="925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Payment processing, covenant monitoring, delinquency workflows, and portfolio health dashboards.</a:t>
            </a:r>
            <a:endParaRPr lang="en-US" sz="1500" dirty="0"/>
          </a:p>
        </p:txBody>
      </p:sp>
      <p:sp>
        <p:nvSpPr>
          <p:cNvPr id="20" name="Shape 18"/>
          <p:cNvSpPr/>
          <p:nvPr/>
        </p:nvSpPr>
        <p:spPr>
          <a:xfrm>
            <a:off x="1104900" y="6276305"/>
            <a:ext cx="5168875" cy="2172370"/>
          </a:xfrm>
          <a:prstGeom prst="roundRect">
            <a:avLst>
              <a:gd name="adj" fmla="val 877"/>
            </a:avLst>
          </a:prstGeom>
          <a:solidFill>
            <a:srgbClr val="FFFFFF"/>
          </a:solidFill>
          <a:ln w="9525">
            <a:solidFill>
              <a:srgbClr val="E3E7EE"/>
            </a:solidFill>
            <a:prstDash val="solid"/>
          </a:ln>
        </p:spPr>
        <p:txBody>
          <a:bodyPr/>
          <a:lstStyle/>
          <a:p>
            <a:endParaRPr lang="en-CO"/>
          </a:p>
        </p:txBody>
      </p:sp>
      <p:sp>
        <p:nvSpPr>
          <p:cNvPr id="21" name="Text 19"/>
          <p:cNvSpPr/>
          <p:nvPr/>
        </p:nvSpPr>
        <p:spPr>
          <a:xfrm>
            <a:off x="1457325" y="6647780"/>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04</a:t>
            </a:r>
            <a:endParaRPr lang="en-US" sz="2550" dirty="0"/>
          </a:p>
        </p:txBody>
      </p:sp>
      <p:sp>
        <p:nvSpPr>
          <p:cNvPr id="22" name="Text 20"/>
          <p:cNvSpPr/>
          <p:nvPr/>
        </p:nvSpPr>
        <p:spPr>
          <a:xfrm>
            <a:off x="5269334" y="6819230"/>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23" name="Text 21"/>
          <p:cNvSpPr/>
          <p:nvPr/>
        </p:nvSpPr>
        <p:spPr>
          <a:xfrm>
            <a:off x="1457325" y="7124030"/>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Partner Enablement &amp; BPO</a:t>
            </a:r>
            <a:endParaRPr lang="en-US" sz="1950" dirty="0"/>
          </a:p>
        </p:txBody>
      </p:sp>
      <p:sp>
        <p:nvSpPr>
          <p:cNvPr id="24" name="Text 22"/>
          <p:cNvSpPr/>
          <p:nvPr/>
        </p:nvSpPr>
        <p:spPr>
          <a:xfrm>
            <a:off x="1457325" y="7521029"/>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Operational support, loan guarantee management, and professional services for launch and scaling.</a:t>
            </a:r>
            <a:endParaRPr lang="en-US" sz="1500" dirty="0"/>
          </a:p>
        </p:txBody>
      </p:sp>
      <p:sp>
        <p:nvSpPr>
          <p:cNvPr id="25" name="Shape 23"/>
          <p:cNvSpPr/>
          <p:nvPr/>
        </p:nvSpPr>
        <p:spPr>
          <a:xfrm>
            <a:off x="6559525" y="6276305"/>
            <a:ext cx="5168875" cy="2172370"/>
          </a:xfrm>
          <a:prstGeom prst="roundRect">
            <a:avLst>
              <a:gd name="adj" fmla="val 877"/>
            </a:avLst>
          </a:prstGeom>
          <a:solidFill>
            <a:srgbClr val="FFFFFF"/>
          </a:solidFill>
          <a:ln w="9525">
            <a:solidFill>
              <a:srgbClr val="E3E7EE"/>
            </a:solidFill>
            <a:prstDash val="solid"/>
          </a:ln>
        </p:spPr>
        <p:txBody>
          <a:bodyPr/>
          <a:lstStyle/>
          <a:p>
            <a:endParaRPr lang="en-CO"/>
          </a:p>
        </p:txBody>
      </p:sp>
      <p:sp>
        <p:nvSpPr>
          <p:cNvPr id="26" name="Text 24"/>
          <p:cNvSpPr/>
          <p:nvPr/>
        </p:nvSpPr>
        <p:spPr>
          <a:xfrm>
            <a:off x="6911950" y="6647780"/>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05</a:t>
            </a:r>
            <a:endParaRPr lang="en-US" sz="2550" dirty="0"/>
          </a:p>
        </p:txBody>
      </p:sp>
      <p:sp>
        <p:nvSpPr>
          <p:cNvPr id="27" name="Text 25"/>
          <p:cNvSpPr/>
          <p:nvPr/>
        </p:nvSpPr>
        <p:spPr>
          <a:xfrm>
            <a:off x="10723959" y="6819230"/>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28" name="Text 26"/>
          <p:cNvSpPr/>
          <p:nvPr/>
        </p:nvSpPr>
        <p:spPr>
          <a:xfrm>
            <a:off x="6911950" y="7124030"/>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API &amp; Developer Resources</a:t>
            </a:r>
            <a:endParaRPr lang="en-US" sz="1950" dirty="0"/>
          </a:p>
        </p:txBody>
      </p:sp>
      <p:sp>
        <p:nvSpPr>
          <p:cNvPr id="29" name="Text 27"/>
          <p:cNvSpPr/>
          <p:nvPr/>
        </p:nvSpPr>
        <p:spPr>
          <a:xfrm>
            <a:off x="6911950" y="7521029"/>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Full REST API, webhooks, sandbox environment, and developer documentation for integration teams.</a:t>
            </a:r>
            <a:endParaRPr lang="en-US" sz="1500" dirty="0"/>
          </a:p>
        </p:txBody>
      </p:sp>
      <p:sp>
        <p:nvSpPr>
          <p:cNvPr id="30" name="Shape 28"/>
          <p:cNvSpPr/>
          <p:nvPr/>
        </p:nvSpPr>
        <p:spPr>
          <a:xfrm>
            <a:off x="12014150" y="6276305"/>
            <a:ext cx="5168950" cy="2172370"/>
          </a:xfrm>
          <a:prstGeom prst="roundRect">
            <a:avLst>
              <a:gd name="adj" fmla="val 877"/>
            </a:avLst>
          </a:prstGeom>
          <a:solidFill>
            <a:srgbClr val="FFFFFF"/>
          </a:solidFill>
          <a:ln w="9525">
            <a:solidFill>
              <a:srgbClr val="E3E7EE"/>
            </a:solidFill>
            <a:prstDash val="solid"/>
          </a:ln>
        </p:spPr>
        <p:txBody>
          <a:bodyPr/>
          <a:lstStyle/>
          <a:p>
            <a:endParaRPr lang="en-CO"/>
          </a:p>
        </p:txBody>
      </p:sp>
      <p:sp>
        <p:nvSpPr>
          <p:cNvPr id="31" name="Text 29"/>
          <p:cNvSpPr/>
          <p:nvPr/>
        </p:nvSpPr>
        <p:spPr>
          <a:xfrm>
            <a:off x="12366575" y="6647780"/>
            <a:ext cx="44283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ln w="14288">
                  <a:solidFill>
                    <a:srgbClr val="EE482C"/>
                  </a:solidFill>
                </a:ln>
                <a:solidFill>
                  <a:srgbClr val="000000">
                    <a:alpha val="0"/>
                  </a:srgbClr>
                </a:solidFill>
                <a:latin typeface="Helvetica Neue" pitchFamily="34" charset="0"/>
                <a:ea typeface="Helvetica Neue" pitchFamily="34" charset="-122"/>
                <a:cs typeface="Helvetica Neue" pitchFamily="34" charset="-120"/>
              </a:rPr>
              <a:t>06</a:t>
            </a:r>
            <a:endParaRPr lang="en-US" sz="2550" dirty="0"/>
          </a:p>
        </p:txBody>
      </p:sp>
      <p:sp>
        <p:nvSpPr>
          <p:cNvPr id="32" name="Text 30"/>
          <p:cNvSpPr/>
          <p:nvPr/>
        </p:nvSpPr>
        <p:spPr>
          <a:xfrm>
            <a:off x="16178659" y="6819230"/>
            <a:ext cx="728216" cy="176212"/>
          </a:xfrm>
          <a:prstGeom prst="rect">
            <a:avLst/>
          </a:prstGeom>
          <a:noFill/>
          <a:ln/>
        </p:spPr>
        <p:txBody>
          <a:bodyPr wrap="square" lIns="25400" tIns="25400" rIns="25400" bIns="25400" rtlCol="0" anchor="t">
            <a:normAutofit lnSpcReduction="10000"/>
          </a:bodyPr>
          <a:lstStyle/>
          <a:p>
            <a:pPr marL="0" indent="0" algn="l">
              <a:buNone/>
            </a:pPr>
            <a:r>
              <a:rPr lang="en-US" sz="900" b="1" kern="0" spc="126" dirty="0">
                <a:solidFill>
                  <a:srgbClr val="8D94A4"/>
                </a:solidFill>
                <a:latin typeface="Helvetica Neue" pitchFamily="34" charset="0"/>
                <a:ea typeface="Helvetica Neue" pitchFamily="34" charset="-122"/>
                <a:cs typeface="Helvetica Neue" pitchFamily="34" charset="-120"/>
              </a:rPr>
              <a:t>SURFACE</a:t>
            </a:r>
            <a:endParaRPr lang="en-US" sz="900" dirty="0"/>
          </a:p>
        </p:txBody>
      </p:sp>
      <p:sp>
        <p:nvSpPr>
          <p:cNvPr id="33" name="Text 31"/>
          <p:cNvSpPr/>
          <p:nvPr/>
        </p:nvSpPr>
        <p:spPr>
          <a:xfrm>
            <a:off x="12366575" y="7124030"/>
            <a:ext cx="4910510"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Embedded Credit &amp; Channel</a:t>
            </a:r>
            <a:endParaRPr lang="en-US" sz="1950" dirty="0"/>
          </a:p>
        </p:txBody>
      </p:sp>
      <p:sp>
        <p:nvSpPr>
          <p:cNvPr id="34" name="Text 32"/>
          <p:cNvSpPr/>
          <p:nvPr/>
        </p:nvSpPr>
        <p:spPr>
          <a:xfrm>
            <a:off x="12366575" y="7521029"/>
            <a:ext cx="4598023"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Native credit embedding for fintech platforms; white-label channel deployment for institutions.</a:t>
            </a:r>
            <a:endParaRPr lang="en-US" sz="1500" dirty="0"/>
          </a:p>
        </p:txBody>
      </p:sp>
      <p:sp>
        <p:nvSpPr>
          <p:cNvPr id="35" name="Shape 33"/>
          <p:cNvSpPr/>
          <p:nvPr/>
        </p:nvSpPr>
        <p:spPr>
          <a:xfrm>
            <a:off x="1104900" y="9501188"/>
            <a:ext cx="16078200" cy="9525"/>
          </a:xfrm>
          <a:prstGeom prst="rect">
            <a:avLst/>
          </a:prstGeom>
          <a:solidFill>
            <a:srgbClr val="E3E7EE"/>
          </a:solidFill>
          <a:ln/>
        </p:spPr>
        <p:txBody>
          <a:bodyPr/>
          <a:lstStyle/>
          <a:p>
            <a:endParaRPr lang="en-CO"/>
          </a:p>
        </p:txBody>
      </p:sp>
      <p:sp>
        <p:nvSpPr>
          <p:cNvPr id="37" name="Text 35"/>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10 </a:t>
            </a:r>
            <a:r>
              <a:rPr lang="en-US" sz="1088" b="1" kern="0" spc="87" dirty="0">
                <a:solidFill>
                  <a:srgbClr val="4A5163"/>
                </a:solidFill>
                <a:latin typeface="Helvetica Neue" pitchFamily="34" charset="0"/>
                <a:ea typeface="Helvetica Neue" pitchFamily="34" charset="-122"/>
                <a:cs typeface="Helvetica Neue" pitchFamily="34" charset="-120"/>
              </a:rPr>
              <a:t>/ 15</a:t>
            </a:r>
            <a:endParaRPr lang="en-US" sz="1088" dirty="0"/>
          </a:p>
        </p:txBody>
      </p:sp>
      <p:sp>
        <p:nvSpPr>
          <p:cNvPr id="38" name="Text 7">
            <a:extLst>
              <a:ext uri="{FF2B5EF4-FFF2-40B4-BE49-F238E27FC236}">
                <a16:creationId xmlns:a16="http://schemas.microsoft.com/office/drawing/2014/main" id="{517F66CF-AFBD-C480-E0BC-6D9D49EFAE26}"/>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8288000" cy="10287000"/>
          </a:xfrm>
          <a:prstGeom prst="rect">
            <a:avLst/>
          </a:prstGeom>
          <a:gradFill rotWithShape="1">
            <a:gsLst>
              <a:gs pos="0">
                <a:srgbClr val="15294F">
                  <a:alpha val="100000"/>
                </a:srgbClr>
              </a:gs>
              <a:gs pos="58000">
                <a:srgbClr val="0D1B3E">
                  <a:alpha val="100000"/>
                </a:srgbClr>
              </a:gs>
              <a:gs pos="100000">
                <a:srgbClr val="0A1530">
                  <a:alpha val="100000"/>
                </a:srgbClr>
              </a:gs>
            </a:gsLst>
            <a:lin ang="3600000" scaled="0"/>
          </a:gradFill>
          <a:ln/>
        </p:spPr>
        <p:txBody>
          <a:bodyPr/>
          <a:lstStyle/>
          <a:p>
            <a:endParaRPr lang="en-CO"/>
          </a:p>
        </p:txBody>
      </p:sp>
      <p:sp>
        <p:nvSpPr>
          <p:cNvPr id="3" name="Shape 1"/>
          <p:cNvSpPr/>
          <p:nvPr/>
        </p:nvSpPr>
        <p:spPr>
          <a:xfrm>
            <a:off x="26987" y="-1"/>
            <a:ext cx="18261013" cy="10286999"/>
          </a:xfrm>
          <a:prstGeom prst="rect">
            <a:avLst/>
          </a:prstGeom>
          <a:gradFill rotWithShape="1">
            <a:gsLst>
              <a:gs pos="0">
                <a:srgbClr val="FFFFFF">
                  <a:alpha val="8000"/>
                </a:srgbClr>
              </a:gs>
              <a:gs pos="100000">
                <a:srgbClr val="FFFFFF">
                  <a:alpha val="0"/>
                </a:srgbClr>
              </a:gs>
            </a:gsLst>
            <a:path path="circle">
              <a:fillToRect l="50000" t="50000" r="50000" b="50000"/>
            </a:path>
          </a:gradFill>
          <a:ln/>
        </p:spPr>
        <p:txBody>
          <a:bodyPr/>
          <a:lstStyle/>
          <a:p>
            <a:endParaRPr lang="en-CO"/>
          </a:p>
        </p:txBody>
      </p:sp>
      <p:sp>
        <p:nvSpPr>
          <p:cNvPr id="4" name="Text 2"/>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chemeClr val="bg1"/>
                </a:solidFill>
                <a:latin typeface="Helvetica Neue" pitchFamily="34" charset="0"/>
                <a:ea typeface="Helvetica Neue" pitchFamily="34" charset="-122"/>
                <a:cs typeface="Helvetica Neue" pitchFamily="34" charset="-120"/>
              </a:rPr>
              <a:t>ADVANCED CAPABILITIES</a:t>
            </a:r>
            <a:endParaRPr lang="en-US" sz="1275" dirty="0">
              <a:solidFill>
                <a:schemeClr val="bg1"/>
              </a:solidFill>
            </a:endParaRPr>
          </a:p>
        </p:txBody>
      </p:sp>
      <p:sp>
        <p:nvSpPr>
          <p:cNvPr id="5" name="Text 3"/>
          <p:cNvSpPr/>
          <p:nvPr/>
        </p:nvSpPr>
        <p:spPr>
          <a:xfrm>
            <a:off x="1104900" y="1185863"/>
            <a:ext cx="13830300" cy="724644"/>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chemeClr val="bg1"/>
                </a:solidFill>
                <a:latin typeface="Helvetica Neue" pitchFamily="34" charset="0"/>
                <a:ea typeface="Helvetica Neue" pitchFamily="34" charset="-122"/>
                <a:cs typeface="Helvetica Neue" pitchFamily="34" charset="-120"/>
              </a:rPr>
              <a:t>Two next-generation modules.</a:t>
            </a:r>
            <a:endParaRPr lang="en-US" sz="5400" dirty="0">
              <a:solidFill>
                <a:schemeClr val="bg1"/>
              </a:solidFill>
            </a:endParaRPr>
          </a:p>
        </p:txBody>
      </p:sp>
      <p:sp>
        <p:nvSpPr>
          <p:cNvPr id="6" name="Shape 4"/>
          <p:cNvSpPr/>
          <p:nvPr/>
        </p:nvSpPr>
        <p:spPr>
          <a:xfrm>
            <a:off x="1104900" y="3529757"/>
            <a:ext cx="7896225" cy="3666455"/>
          </a:xfrm>
          <a:prstGeom prst="roundRect">
            <a:avLst>
              <a:gd name="adj" fmla="val 520"/>
            </a:avLst>
          </a:prstGeom>
          <a:solidFill>
            <a:srgbClr val="FFFFFF">
              <a:alpha val="0"/>
            </a:srgbClr>
          </a:solidFill>
          <a:ln w="9525">
            <a:solidFill>
              <a:schemeClr val="accent2">
                <a:lumMod val="60000"/>
                <a:lumOff val="40000"/>
                <a:alpha val="65000"/>
              </a:schemeClr>
            </a:solidFill>
            <a:prstDash val="solid"/>
          </a:ln>
        </p:spPr>
        <p:txBody>
          <a:bodyPr/>
          <a:lstStyle/>
          <a:p>
            <a:endParaRPr lang="en-CO"/>
          </a:p>
        </p:txBody>
      </p:sp>
      <p:pic>
        <p:nvPicPr>
          <p:cNvPr id="7" name="Image 0" descr="preencoded.png"/>
          <p:cNvPicPr>
            <a:picLocks noChangeAspect="1"/>
          </p:cNvPicPr>
          <p:nvPr/>
        </p:nvPicPr>
        <p:blipFill>
          <a:blip r:embed="rId3"/>
          <a:srcRect l="-7" r="-7"/>
          <a:stretch/>
        </p:blipFill>
        <p:spPr>
          <a:xfrm>
            <a:off x="1457325" y="3901232"/>
            <a:ext cx="1905000" cy="514796"/>
          </a:xfrm>
          <a:prstGeom prst="rect">
            <a:avLst/>
          </a:prstGeom>
        </p:spPr>
      </p:pic>
      <p:sp>
        <p:nvSpPr>
          <p:cNvPr id="8" name="Text 5"/>
          <p:cNvSpPr/>
          <p:nvPr/>
        </p:nvSpPr>
        <p:spPr>
          <a:xfrm>
            <a:off x="1457325" y="4606528"/>
            <a:ext cx="7910512" cy="223838"/>
          </a:xfrm>
          <a:prstGeom prst="rect">
            <a:avLst/>
          </a:prstGeom>
          <a:noFill/>
          <a:ln/>
        </p:spPr>
        <p:txBody>
          <a:bodyPr wrap="square" lIns="25400" tIns="25400" rIns="25400" bIns="25400" rtlCol="0" anchor="t">
            <a:normAutofit lnSpcReduction="10000"/>
          </a:bodyPr>
          <a:lstStyle/>
          <a:p>
            <a:pPr marL="0" indent="0" algn="l">
              <a:buNone/>
            </a:pPr>
            <a:r>
              <a:rPr lang="en-US" sz="1200" b="1" kern="0" spc="48" dirty="0">
                <a:solidFill>
                  <a:schemeClr val="bg1"/>
                </a:solidFill>
                <a:latin typeface="Helvetica Neue" pitchFamily="34" charset="0"/>
                <a:ea typeface="Helvetica Neue" pitchFamily="34" charset="-122"/>
                <a:cs typeface="Helvetica Neue" pitchFamily="34" charset="-120"/>
              </a:rPr>
              <a:t>FRAUD DETECTION · EARLY ACCESS</a:t>
            </a:r>
            <a:endParaRPr lang="en-US" sz="1200" dirty="0">
              <a:solidFill>
                <a:schemeClr val="bg1"/>
              </a:solidFill>
            </a:endParaRPr>
          </a:p>
        </p:txBody>
      </p:sp>
      <p:sp>
        <p:nvSpPr>
          <p:cNvPr id="9" name="Text 6"/>
          <p:cNvSpPr/>
          <p:nvPr/>
        </p:nvSpPr>
        <p:spPr>
          <a:xfrm>
            <a:off x="1457325" y="4925616"/>
            <a:ext cx="7028949" cy="872356"/>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Designed to surface application fraud signals in real time across the origination workflow, purpose-built for SMB contexts where traditional fraud tools miss small-business applicant behavior.</a:t>
            </a:r>
            <a:endParaRPr lang="en-US" sz="1500" dirty="0">
              <a:solidFill>
                <a:schemeClr val="bg1"/>
              </a:solidFill>
            </a:endParaRPr>
          </a:p>
        </p:txBody>
      </p:sp>
      <p:sp>
        <p:nvSpPr>
          <p:cNvPr id="10" name="Text 7"/>
          <p:cNvSpPr/>
          <p:nvPr/>
        </p:nvSpPr>
        <p:spPr>
          <a:xfrm>
            <a:off x="1457325" y="5893222"/>
            <a:ext cx="7267576" cy="969466"/>
          </a:xfrm>
          <a:prstGeom prst="rect">
            <a:avLst/>
          </a:prstGeom>
          <a:noFill/>
          <a:ln/>
        </p:spPr>
        <p:txBody>
          <a:bodyPr wrap="square" lIns="25400" tIns="25400" rIns="25400" bIns="25400" rtlCol="0" anchor="t">
            <a:noAutofit/>
          </a:bodyPr>
          <a:lstStyle/>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Designed to flag synthetic-identity patterns before underwriting</a:t>
            </a:r>
            <a:endParaRPr lang="en-US" sz="1400" dirty="0"/>
          </a:p>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Expected to detect anomalous application activity specific to SMB lending</a:t>
            </a:r>
            <a:endParaRPr lang="en-US" sz="1400" dirty="0"/>
          </a:p>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Targeted to integrate with Quantum Core &amp; Flex origination</a:t>
            </a:r>
            <a:endParaRPr lang="en-US" sz="1400" dirty="0"/>
          </a:p>
        </p:txBody>
      </p:sp>
      <p:sp>
        <p:nvSpPr>
          <p:cNvPr id="11" name="Shape 8"/>
          <p:cNvSpPr/>
          <p:nvPr/>
        </p:nvSpPr>
        <p:spPr>
          <a:xfrm>
            <a:off x="9286875" y="3529757"/>
            <a:ext cx="7896225" cy="3666455"/>
          </a:xfrm>
          <a:prstGeom prst="roundRect">
            <a:avLst>
              <a:gd name="adj" fmla="val 520"/>
            </a:avLst>
          </a:prstGeom>
          <a:solidFill>
            <a:srgbClr val="FFFFFF">
              <a:alpha val="0"/>
            </a:srgbClr>
          </a:solidFill>
          <a:ln w="9525">
            <a:solidFill>
              <a:srgbClr val="9477E3">
                <a:alpha val="99245"/>
              </a:srgbClr>
            </a:solidFill>
            <a:prstDash val="solid"/>
          </a:ln>
        </p:spPr>
        <p:txBody>
          <a:bodyPr/>
          <a:lstStyle/>
          <a:p>
            <a:endParaRPr lang="en-CO"/>
          </a:p>
        </p:txBody>
      </p:sp>
      <p:pic>
        <p:nvPicPr>
          <p:cNvPr id="12" name="Image 1" descr="preencoded.png"/>
          <p:cNvPicPr>
            <a:picLocks noChangeAspect="1"/>
          </p:cNvPicPr>
          <p:nvPr/>
        </p:nvPicPr>
        <p:blipFill>
          <a:blip r:embed="rId4"/>
          <a:srcRect l="-7" r="-7"/>
          <a:stretch/>
        </p:blipFill>
        <p:spPr>
          <a:xfrm>
            <a:off x="9639300" y="3901232"/>
            <a:ext cx="1905000" cy="514945"/>
          </a:xfrm>
          <a:prstGeom prst="rect">
            <a:avLst/>
          </a:prstGeom>
        </p:spPr>
      </p:pic>
      <p:sp>
        <p:nvSpPr>
          <p:cNvPr id="13" name="Text 9"/>
          <p:cNvSpPr/>
          <p:nvPr/>
        </p:nvSpPr>
        <p:spPr>
          <a:xfrm>
            <a:off x="9639300" y="4606677"/>
            <a:ext cx="7910512" cy="223838"/>
          </a:xfrm>
          <a:prstGeom prst="rect">
            <a:avLst/>
          </a:prstGeom>
          <a:noFill/>
          <a:ln/>
        </p:spPr>
        <p:txBody>
          <a:bodyPr wrap="square" lIns="25400" tIns="25400" rIns="25400" bIns="25400" rtlCol="0" anchor="t">
            <a:normAutofit lnSpcReduction="10000"/>
          </a:bodyPr>
          <a:lstStyle/>
          <a:p>
            <a:pPr marL="0" indent="0" algn="l">
              <a:buNone/>
            </a:pPr>
            <a:r>
              <a:rPr lang="en-US" sz="1200" b="1" kern="0" spc="48" dirty="0">
                <a:solidFill>
                  <a:schemeClr val="bg1"/>
                </a:solidFill>
                <a:latin typeface="Helvetica Neue" pitchFamily="34" charset="0"/>
                <a:ea typeface="Helvetica Neue" pitchFamily="34" charset="-122"/>
                <a:cs typeface="Helvetica Neue" pitchFamily="34" charset="-120"/>
              </a:rPr>
              <a:t>GEN 5 CREDIT MODEL · API PREVIEW</a:t>
            </a:r>
            <a:endParaRPr lang="en-US" sz="1200" dirty="0">
              <a:solidFill>
                <a:schemeClr val="bg1"/>
              </a:solidFill>
            </a:endParaRPr>
          </a:p>
        </p:txBody>
      </p:sp>
      <p:sp>
        <p:nvSpPr>
          <p:cNvPr id="14" name="Text 10"/>
          <p:cNvSpPr/>
          <p:nvPr/>
        </p:nvSpPr>
        <p:spPr>
          <a:xfrm>
            <a:off x="9639300" y="4925764"/>
            <a:ext cx="7407116" cy="872356"/>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A fifth-generation SMB credit model, accessible via REST API for integration into any origination or underwriting workflow, designed to consume a richer set of business financial signals.</a:t>
            </a:r>
            <a:endParaRPr lang="en-US" sz="1500" dirty="0">
              <a:solidFill>
                <a:schemeClr val="bg1"/>
              </a:solidFill>
            </a:endParaRPr>
          </a:p>
        </p:txBody>
      </p:sp>
      <p:sp>
        <p:nvSpPr>
          <p:cNvPr id="15" name="Text 11"/>
          <p:cNvSpPr/>
          <p:nvPr/>
        </p:nvSpPr>
        <p:spPr>
          <a:xfrm>
            <a:off x="9639300" y="5893371"/>
            <a:ext cx="7267576" cy="969466"/>
          </a:xfrm>
          <a:prstGeom prst="rect">
            <a:avLst/>
          </a:prstGeom>
          <a:noFill/>
          <a:ln/>
        </p:spPr>
        <p:txBody>
          <a:bodyPr wrap="square" lIns="25400" tIns="25400" rIns="25400" bIns="25400" rtlCol="0" anchor="t">
            <a:noAutofit/>
          </a:bodyPr>
          <a:lstStyle/>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Designed to deliver Gen 5 SMB credit scoring via REST API</a:t>
            </a:r>
            <a:endParaRPr lang="en-US" sz="1400" dirty="0"/>
          </a:p>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Expected to process richer business financial signals than traditional scoring</a:t>
            </a:r>
            <a:endParaRPr lang="en-US" sz="1400" dirty="0"/>
          </a:p>
          <a:p>
            <a:pPr marL="285750" indent="-285750" algn="l">
              <a:lnSpc>
                <a:spcPct val="150000"/>
              </a:lnSpc>
              <a:buFont typeface="Arial" panose="020B0604020202020204" pitchFamily="34" charset="0"/>
              <a:buChar char="•"/>
            </a:pPr>
            <a:r>
              <a:rPr lang="en-US" sz="1400" dirty="0">
                <a:solidFill>
                  <a:srgbClr val="E3EAF4"/>
                </a:solidFill>
                <a:latin typeface="Helvetica Neue" pitchFamily="34" charset="0"/>
                <a:ea typeface="Helvetica Neue" pitchFamily="34" charset="-122"/>
                <a:cs typeface="Helvetica Neue" pitchFamily="34" charset="-120"/>
              </a:rPr>
              <a:t>Sandbox &amp; model-evaluation environment for pre-production testing</a:t>
            </a:r>
            <a:endParaRPr lang="en-US" sz="1400" dirty="0"/>
          </a:p>
        </p:txBody>
      </p:sp>
      <p:sp>
        <p:nvSpPr>
          <p:cNvPr id="16" name="Text 12"/>
          <p:cNvSpPr/>
          <p:nvPr/>
        </p:nvSpPr>
        <p:spPr>
          <a:xfrm>
            <a:off x="1104900" y="9101138"/>
            <a:ext cx="12530889" cy="423863"/>
          </a:xfrm>
          <a:prstGeom prst="rect">
            <a:avLst/>
          </a:prstGeom>
          <a:noFill/>
          <a:ln/>
        </p:spPr>
        <p:txBody>
          <a:bodyPr wrap="square" lIns="25400" tIns="25400" rIns="25400" bIns="25400" rtlCol="0" anchor="t">
            <a:noAutofit/>
          </a:bodyPr>
          <a:lstStyle/>
          <a:p>
            <a:pPr marL="0" indent="0" algn="l">
              <a:lnSpc>
                <a:spcPct val="150000"/>
              </a:lnSpc>
              <a:buNone/>
            </a:pPr>
            <a:r>
              <a:rPr lang="en-US" sz="1000" dirty="0">
                <a:solidFill>
                  <a:srgbClr val="C1D0E6"/>
                </a:solidFill>
                <a:latin typeface="Helvetica Neue" pitchFamily="34" charset="0"/>
                <a:ea typeface="Helvetica Neue" pitchFamily="34" charset="-122"/>
                <a:cs typeface="Helvetica Neue" pitchFamily="34" charset="-120"/>
              </a:rPr>
              <a:t>Quantum Defense and Quantum Decisioning are in Early Access / Preview. Capabilities, output formats, and SLAs are subject to change prior to general availability. Preview participation requires a signed agreement.</a:t>
            </a:r>
            <a:endParaRPr lang="en-US" sz="1000" dirty="0"/>
          </a:p>
        </p:txBody>
      </p:sp>
      <p:sp>
        <p:nvSpPr>
          <p:cNvPr id="17" name="Shape 13"/>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19" name="Text 15"/>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11 </a:t>
            </a:r>
            <a:r>
              <a:rPr lang="en-US" sz="1088" b="1" kern="0" spc="87" dirty="0">
                <a:solidFill>
                  <a:srgbClr val="FFFFFF"/>
                </a:solidFill>
                <a:latin typeface="Helvetica Neue" pitchFamily="34" charset="0"/>
                <a:ea typeface="Helvetica Neue" pitchFamily="34" charset="-122"/>
                <a:cs typeface="Helvetica Neue" pitchFamily="34" charset="-120"/>
              </a:rPr>
              <a:t>/ 15</a:t>
            </a:r>
            <a:endParaRPr lang="en-US" sz="1088" dirty="0"/>
          </a:p>
        </p:txBody>
      </p:sp>
      <p:sp>
        <p:nvSpPr>
          <p:cNvPr id="20" name="Text 7">
            <a:extLst>
              <a:ext uri="{FF2B5EF4-FFF2-40B4-BE49-F238E27FC236}">
                <a16:creationId xmlns:a16="http://schemas.microsoft.com/office/drawing/2014/main" id="{1DD27379-9C1A-CF10-7D10-34F4A9E68BA9}"/>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REPORTING &amp; VISIBILITY</a:t>
            </a:r>
            <a:endParaRPr lang="en-US" sz="1275" dirty="0">
              <a:solidFill>
                <a:srgbClr val="1A3068"/>
              </a:solidFill>
            </a:endParaRPr>
          </a:p>
        </p:txBody>
      </p:sp>
      <p:sp>
        <p:nvSpPr>
          <p:cNvPr id="4" name="Text 2"/>
          <p:cNvSpPr/>
          <p:nvPr/>
        </p:nvSpPr>
        <p:spPr>
          <a:xfrm>
            <a:off x="1104900" y="1185863"/>
            <a:ext cx="9258300" cy="1411188"/>
          </a:xfrm>
          <a:prstGeom prst="rect">
            <a:avLst/>
          </a:prstGeom>
          <a:noFill/>
          <a:ln/>
        </p:spPr>
        <p:txBody>
          <a:bodyPr wrap="square" lIns="25400" tIns="25400" rIns="25400" bIns="25400" rtlCol="0" anchor="t">
            <a:normAutofit fontScale="92500" lnSpcReduction="20000"/>
          </a:bodyPr>
          <a:lstStyle/>
          <a:p>
            <a:pPr marL="0" indent="0" algn="l">
              <a:lnSpc>
                <a:spcPct val="106000"/>
              </a:lnSpc>
              <a:buNone/>
            </a:pPr>
            <a:r>
              <a:rPr lang="en-US" sz="5100" b="1" kern="0" spc="-92" dirty="0">
                <a:solidFill>
                  <a:srgbClr val="F0472C"/>
                </a:solidFill>
                <a:latin typeface="Helvetica Neue" pitchFamily="34" charset="0"/>
                <a:ea typeface="Helvetica Neue" pitchFamily="34" charset="-122"/>
                <a:cs typeface="Helvetica Neue" pitchFamily="34" charset="-120"/>
              </a:rPr>
              <a:t>Full visibility </a:t>
            </a:r>
            <a:r>
              <a:rPr lang="en-US" sz="5100" b="1" kern="0" spc="-92" dirty="0">
                <a:solidFill>
                  <a:srgbClr val="213467"/>
                </a:solidFill>
                <a:latin typeface="Helvetica Neue" pitchFamily="34" charset="0"/>
                <a:ea typeface="Helvetica Neue" pitchFamily="34" charset="-122"/>
                <a:cs typeface="Helvetica Neue" pitchFamily="34" charset="-120"/>
              </a:rPr>
              <a:t>into every loan, every stage, </a:t>
            </a:r>
            <a:r>
              <a:rPr lang="en-US" sz="5100" b="1" kern="0" spc="-92" dirty="0">
                <a:solidFill>
                  <a:srgbClr val="1A3068"/>
                </a:solidFill>
                <a:latin typeface="Helvetica Neue" pitchFamily="34" charset="0"/>
                <a:ea typeface="Helvetica Neue" pitchFamily="34" charset="-122"/>
                <a:cs typeface="Helvetica Neue" pitchFamily="34" charset="-120"/>
              </a:rPr>
              <a:t>every metric</a:t>
            </a:r>
            <a:r>
              <a:rPr lang="en-US" sz="5100" b="1" kern="0" spc="-92" dirty="0">
                <a:solidFill>
                  <a:srgbClr val="213467"/>
                </a:solidFill>
                <a:latin typeface="Helvetica Neue" pitchFamily="34" charset="0"/>
                <a:ea typeface="Helvetica Neue" pitchFamily="34" charset="-122"/>
                <a:cs typeface="Helvetica Neue" pitchFamily="34" charset="-120"/>
              </a:rPr>
              <a:t>.</a:t>
            </a:r>
            <a:endParaRPr lang="en-US" sz="5100" dirty="0"/>
          </a:p>
        </p:txBody>
      </p:sp>
      <p:sp>
        <p:nvSpPr>
          <p:cNvPr id="5" name="Text 3"/>
          <p:cNvSpPr/>
          <p:nvPr/>
        </p:nvSpPr>
        <p:spPr>
          <a:xfrm>
            <a:off x="1104900" y="2730401"/>
            <a:ext cx="11576685" cy="673298"/>
          </a:xfrm>
          <a:prstGeom prst="rect">
            <a:avLst/>
          </a:prstGeom>
          <a:noFill/>
          <a:ln/>
        </p:spPr>
        <p:txBody>
          <a:bodyPr wrap="square" lIns="25400" tIns="25400" rIns="25400" bIns="25400" rtlCol="0" anchor="t">
            <a:normAutofit fontScale="92500"/>
          </a:bodyPr>
          <a:lstStyle/>
          <a:p>
            <a:pPr marL="0" indent="0" algn="l">
              <a:lnSpc>
                <a:spcPct val="145000"/>
              </a:lnSpc>
              <a:buNone/>
            </a:pPr>
            <a:r>
              <a:rPr lang="en-US" dirty="0">
                <a:solidFill>
                  <a:srgbClr val="4A5163"/>
                </a:solidFill>
                <a:latin typeface="Helvetica Neue" pitchFamily="34" charset="0"/>
                <a:ea typeface="Helvetica Neue" pitchFamily="34" charset="-122"/>
                <a:cs typeface="Helvetica Neue" pitchFamily="34" charset="-120"/>
              </a:rPr>
              <a:t>Your data. Your dashboard. Your decisions. Real-time visibility across pipeline, portfolio, and program performance.</a:t>
            </a:r>
            <a:endParaRPr lang="en-US" dirty="0"/>
          </a:p>
        </p:txBody>
      </p:sp>
      <p:sp>
        <p:nvSpPr>
          <p:cNvPr id="6" name="Shape 4"/>
          <p:cNvSpPr/>
          <p:nvPr/>
        </p:nvSpPr>
        <p:spPr>
          <a:xfrm>
            <a:off x="1104900" y="4615830"/>
            <a:ext cx="5168875"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7" name="Text 5"/>
          <p:cNvSpPr/>
          <p:nvPr/>
        </p:nvSpPr>
        <p:spPr>
          <a:xfrm>
            <a:off x="1457325" y="498730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Origination Pipeline</a:t>
            </a:r>
            <a:endParaRPr lang="en-US" sz="1950" dirty="0"/>
          </a:p>
        </p:txBody>
      </p:sp>
      <p:sp>
        <p:nvSpPr>
          <p:cNvPr id="8" name="Text 6"/>
          <p:cNvSpPr/>
          <p:nvPr/>
        </p:nvSpPr>
        <p:spPr>
          <a:xfrm>
            <a:off x="1457325" y="5384304"/>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Real-time view of applications in progress, pending review, and submitted for underwriting.</a:t>
            </a:r>
            <a:endParaRPr lang="en-US" sz="1500" dirty="0"/>
          </a:p>
        </p:txBody>
      </p:sp>
      <p:sp>
        <p:nvSpPr>
          <p:cNvPr id="9" name="Shape 7"/>
          <p:cNvSpPr/>
          <p:nvPr/>
        </p:nvSpPr>
        <p:spPr>
          <a:xfrm>
            <a:off x="6559525" y="4615830"/>
            <a:ext cx="5168875"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10" name="Text 8"/>
          <p:cNvSpPr/>
          <p:nvPr/>
        </p:nvSpPr>
        <p:spPr>
          <a:xfrm>
            <a:off x="6911950" y="498730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Portfolio Health</a:t>
            </a:r>
            <a:endParaRPr lang="en-US" sz="1950" dirty="0"/>
          </a:p>
        </p:txBody>
      </p:sp>
      <p:sp>
        <p:nvSpPr>
          <p:cNvPr id="11" name="Text 9"/>
          <p:cNvSpPr/>
          <p:nvPr/>
        </p:nvSpPr>
        <p:spPr>
          <a:xfrm>
            <a:off x="6911950" y="5384304"/>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Loan-level performance: payment status, balance, and covenant compliance.</a:t>
            </a:r>
            <a:endParaRPr lang="en-US" sz="1500" dirty="0"/>
          </a:p>
        </p:txBody>
      </p:sp>
      <p:sp>
        <p:nvSpPr>
          <p:cNvPr id="12" name="Shape 10"/>
          <p:cNvSpPr/>
          <p:nvPr/>
        </p:nvSpPr>
        <p:spPr>
          <a:xfrm>
            <a:off x="12014150" y="4615830"/>
            <a:ext cx="5168950"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13" name="Text 11"/>
          <p:cNvSpPr/>
          <p:nvPr/>
        </p:nvSpPr>
        <p:spPr>
          <a:xfrm>
            <a:off x="12366575" y="4987305"/>
            <a:ext cx="4910510"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Delinquency Monitoring</a:t>
            </a:r>
            <a:endParaRPr lang="en-US" sz="1950" dirty="0"/>
          </a:p>
        </p:txBody>
      </p:sp>
      <p:sp>
        <p:nvSpPr>
          <p:cNvPr id="14" name="Text 12"/>
          <p:cNvSpPr/>
          <p:nvPr/>
        </p:nvSpPr>
        <p:spPr>
          <a:xfrm>
            <a:off x="12366575" y="5384304"/>
            <a:ext cx="4598023"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Early-warning indicators and delinquency trend analysis across the active portfolio.</a:t>
            </a:r>
            <a:endParaRPr lang="en-US" sz="1500" dirty="0"/>
          </a:p>
        </p:txBody>
      </p:sp>
      <p:sp>
        <p:nvSpPr>
          <p:cNvPr id="15" name="Shape 13"/>
          <p:cNvSpPr/>
          <p:nvPr/>
        </p:nvSpPr>
        <p:spPr>
          <a:xfrm>
            <a:off x="1104900" y="6540550"/>
            <a:ext cx="5168875"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16" name="Text 14"/>
          <p:cNvSpPr/>
          <p:nvPr/>
        </p:nvSpPr>
        <p:spPr>
          <a:xfrm>
            <a:off x="1457325" y="691202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Program Performance</a:t>
            </a:r>
            <a:endParaRPr lang="en-US" sz="1950" dirty="0"/>
          </a:p>
        </p:txBody>
      </p:sp>
      <p:sp>
        <p:nvSpPr>
          <p:cNvPr id="17" name="Text 15"/>
          <p:cNvSpPr/>
          <p:nvPr/>
        </p:nvSpPr>
        <p:spPr>
          <a:xfrm>
            <a:off x="1457325" y="7309024"/>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Period-over-period origination volume, average loan size, and portfolio growth.</a:t>
            </a:r>
            <a:endParaRPr lang="en-US" sz="1500" dirty="0"/>
          </a:p>
        </p:txBody>
      </p:sp>
      <p:sp>
        <p:nvSpPr>
          <p:cNvPr id="18" name="Shape 16"/>
          <p:cNvSpPr/>
          <p:nvPr/>
        </p:nvSpPr>
        <p:spPr>
          <a:xfrm>
            <a:off x="6559525" y="6540550"/>
            <a:ext cx="5168875"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19" name="Text 17"/>
          <p:cNvSpPr/>
          <p:nvPr/>
        </p:nvSpPr>
        <p:spPr>
          <a:xfrm>
            <a:off x="6911950" y="6912025"/>
            <a:ext cx="4910428"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Compliance &amp; Audit Trail</a:t>
            </a:r>
            <a:endParaRPr lang="en-US" sz="1950" dirty="0"/>
          </a:p>
        </p:txBody>
      </p:sp>
      <p:sp>
        <p:nvSpPr>
          <p:cNvPr id="20" name="Text 18"/>
          <p:cNvSpPr/>
          <p:nvPr/>
        </p:nvSpPr>
        <p:spPr>
          <a:xfrm>
            <a:off x="6911950" y="7309024"/>
            <a:ext cx="4597946"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Full audit trail from application through servicing, structured for examination readiness.</a:t>
            </a:r>
            <a:endParaRPr lang="en-US" sz="1500" dirty="0"/>
          </a:p>
        </p:txBody>
      </p:sp>
      <p:sp>
        <p:nvSpPr>
          <p:cNvPr id="21" name="Shape 19"/>
          <p:cNvSpPr/>
          <p:nvPr/>
        </p:nvSpPr>
        <p:spPr>
          <a:xfrm>
            <a:off x="12014150" y="6540550"/>
            <a:ext cx="5168950" cy="1696120"/>
          </a:xfrm>
          <a:prstGeom prst="roundRect">
            <a:avLst>
              <a:gd name="adj" fmla="val 1123"/>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22" name="Text 20"/>
          <p:cNvSpPr/>
          <p:nvPr/>
        </p:nvSpPr>
        <p:spPr>
          <a:xfrm>
            <a:off x="12366575" y="6912025"/>
            <a:ext cx="4910510"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Partner Dashboard</a:t>
            </a:r>
            <a:endParaRPr lang="en-US" sz="1950" dirty="0"/>
          </a:p>
        </p:txBody>
      </p:sp>
      <p:sp>
        <p:nvSpPr>
          <p:cNvPr id="23" name="Text 21"/>
          <p:cNvSpPr/>
          <p:nvPr/>
        </p:nvSpPr>
        <p:spPr>
          <a:xfrm>
            <a:off x="12366575" y="7309024"/>
            <a:ext cx="4598023" cy="59427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Institution-specific view of all active programs, module performance, and action items.</a:t>
            </a:r>
            <a:endParaRPr lang="en-US" sz="1500" dirty="0"/>
          </a:p>
        </p:txBody>
      </p:sp>
      <p:sp>
        <p:nvSpPr>
          <p:cNvPr id="24" name="Shape 22"/>
          <p:cNvSpPr/>
          <p:nvPr/>
        </p:nvSpPr>
        <p:spPr>
          <a:xfrm>
            <a:off x="1104900" y="9501188"/>
            <a:ext cx="16078200" cy="9525"/>
          </a:xfrm>
          <a:prstGeom prst="rect">
            <a:avLst/>
          </a:prstGeom>
          <a:solidFill>
            <a:srgbClr val="E3E7EE"/>
          </a:solidFill>
          <a:ln/>
        </p:spPr>
        <p:txBody>
          <a:bodyPr/>
          <a:lstStyle/>
          <a:p>
            <a:endParaRPr lang="en-CO"/>
          </a:p>
        </p:txBody>
      </p:sp>
      <p:sp>
        <p:nvSpPr>
          <p:cNvPr id="26" name="Text 24"/>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12 </a:t>
            </a:r>
            <a:r>
              <a:rPr lang="en-US" sz="1088" b="1" kern="0" spc="87" dirty="0">
                <a:solidFill>
                  <a:srgbClr val="4A5163"/>
                </a:solidFill>
                <a:latin typeface="Helvetica Neue" pitchFamily="34" charset="0"/>
                <a:ea typeface="Helvetica Neue" pitchFamily="34" charset="-122"/>
                <a:cs typeface="Helvetica Neue" pitchFamily="34" charset="-120"/>
              </a:rPr>
              <a:t>/ 15</a:t>
            </a:r>
            <a:endParaRPr lang="en-US" sz="1088" dirty="0"/>
          </a:p>
        </p:txBody>
      </p:sp>
      <p:sp>
        <p:nvSpPr>
          <p:cNvPr id="27" name="Text 7">
            <a:extLst>
              <a:ext uri="{FF2B5EF4-FFF2-40B4-BE49-F238E27FC236}">
                <a16:creationId xmlns:a16="http://schemas.microsoft.com/office/drawing/2014/main" id="{41F63298-4ACF-A940-F2D3-93F0B517096D}"/>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7F9"/>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622F90BB-8927-5D1A-5DB6-E5E0A149D8F2}"/>
              </a:ext>
            </a:extLst>
          </p:cNvPr>
          <p:cNvCxnSpPr>
            <a:cxnSpLocks/>
          </p:cNvCxnSpPr>
          <p:nvPr/>
        </p:nvCxnSpPr>
        <p:spPr>
          <a:xfrm>
            <a:off x="1616074" y="5633542"/>
            <a:ext cx="12534206" cy="0"/>
          </a:xfrm>
          <a:prstGeom prst="line">
            <a:avLst/>
          </a:prstGeom>
          <a:ln>
            <a:solidFill>
              <a:srgbClr val="0D1B3E"/>
            </a:solidFill>
          </a:ln>
        </p:spPr>
        <p:style>
          <a:lnRef idx="1">
            <a:schemeClr val="accent1"/>
          </a:lnRef>
          <a:fillRef idx="0">
            <a:schemeClr val="accent1"/>
          </a:fillRef>
          <a:effectRef idx="0">
            <a:schemeClr val="accent1"/>
          </a:effectRef>
          <a:fontRef idx="minor">
            <a:schemeClr val="tx1"/>
          </a:fontRef>
        </p:style>
      </p:cxnSp>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EVALUATION PATH</a:t>
            </a:r>
            <a:endParaRPr lang="en-US" sz="1275" dirty="0">
              <a:solidFill>
                <a:srgbClr val="1A3068"/>
              </a:solidFill>
            </a:endParaRPr>
          </a:p>
        </p:txBody>
      </p:sp>
      <p:sp>
        <p:nvSpPr>
          <p:cNvPr id="4" name="Text 2"/>
          <p:cNvSpPr/>
          <p:nvPr/>
        </p:nvSpPr>
        <p:spPr>
          <a:xfrm>
            <a:off x="1104901" y="1185863"/>
            <a:ext cx="10110968" cy="1411188"/>
          </a:xfrm>
          <a:prstGeom prst="rect">
            <a:avLst/>
          </a:prstGeom>
          <a:noFill/>
          <a:ln/>
        </p:spPr>
        <p:txBody>
          <a:bodyPr wrap="square" lIns="25400" tIns="25400" rIns="25400" bIns="25400" rtlCol="0" anchor="t">
            <a:normAutofit fontScale="92500" lnSpcReduction="20000"/>
          </a:bodyPr>
          <a:lstStyle/>
          <a:p>
            <a:pPr marL="0" indent="0" algn="l">
              <a:lnSpc>
                <a:spcPct val="106000"/>
              </a:lnSpc>
              <a:buNone/>
            </a:pPr>
            <a:r>
              <a:rPr lang="en-US" sz="5100" b="1" kern="0" spc="-92" dirty="0">
                <a:solidFill>
                  <a:srgbClr val="213467"/>
                </a:solidFill>
                <a:latin typeface="Helvetica Neue" pitchFamily="34" charset="0"/>
                <a:ea typeface="Helvetica Neue" pitchFamily="34" charset="-122"/>
                <a:cs typeface="Helvetica Neue" pitchFamily="34" charset="-120"/>
              </a:rPr>
              <a:t>From discovery to </a:t>
            </a:r>
            <a:r>
              <a:rPr lang="en-US" sz="5100" b="1" kern="0" spc="-92" dirty="0">
                <a:solidFill>
                  <a:srgbClr val="0D1B3E"/>
                </a:solidFill>
                <a:latin typeface="Helvetica Neue" pitchFamily="34" charset="0"/>
                <a:ea typeface="Helvetica Neue" pitchFamily="34" charset="-122"/>
                <a:cs typeface="Helvetica Neue" pitchFamily="34" charset="-120"/>
              </a:rPr>
              <a:t>first transaction </a:t>
            </a:r>
            <a:r>
              <a:rPr lang="en-US" sz="5100" b="1" kern="0" spc="-92" dirty="0">
                <a:solidFill>
                  <a:srgbClr val="213467"/>
                </a:solidFill>
                <a:latin typeface="Helvetica Neue" pitchFamily="34" charset="0"/>
                <a:ea typeface="Helvetica Neue" pitchFamily="34" charset="-122"/>
                <a:cs typeface="Helvetica Neue" pitchFamily="34" charset="-120"/>
              </a:rPr>
              <a:t>: </a:t>
            </a:r>
            <a:r>
              <a:rPr lang="en-US" sz="5100" b="1" kern="0" spc="-92" dirty="0">
                <a:solidFill>
                  <a:srgbClr val="F0472C"/>
                </a:solidFill>
                <a:latin typeface="Helvetica Neue" pitchFamily="34" charset="0"/>
                <a:ea typeface="Helvetica Neue" pitchFamily="34" charset="-122"/>
                <a:cs typeface="Helvetica Neue" pitchFamily="34" charset="-120"/>
              </a:rPr>
              <a:t>a structured path.</a:t>
            </a:r>
            <a:endParaRPr lang="en-US" sz="5100" dirty="0">
              <a:solidFill>
                <a:srgbClr val="F0472C"/>
              </a:solidFill>
            </a:endParaRPr>
          </a:p>
        </p:txBody>
      </p:sp>
      <p:sp>
        <p:nvSpPr>
          <p:cNvPr id="5" name="Text 3"/>
          <p:cNvSpPr/>
          <p:nvPr/>
        </p:nvSpPr>
        <p:spPr>
          <a:xfrm>
            <a:off x="1104899" y="2777135"/>
            <a:ext cx="11576685" cy="673298"/>
          </a:xfrm>
          <a:prstGeom prst="rect">
            <a:avLst/>
          </a:prstGeom>
          <a:noFill/>
          <a:ln/>
        </p:spPr>
        <p:txBody>
          <a:bodyPr wrap="square" lIns="25400" tIns="25400" rIns="25400" bIns="25400" rtlCol="0" anchor="t">
            <a:normAutofit fontScale="92500"/>
          </a:bodyPr>
          <a:lstStyle/>
          <a:p>
            <a:pPr marL="0" indent="0" algn="l">
              <a:lnSpc>
                <a:spcPct val="145000"/>
              </a:lnSpc>
              <a:buNone/>
            </a:pPr>
            <a:r>
              <a:rPr lang="en-US" sz="1725" dirty="0">
                <a:solidFill>
                  <a:srgbClr val="4A5163"/>
                </a:solidFill>
                <a:latin typeface="Helvetica Neue" pitchFamily="34" charset="0"/>
                <a:ea typeface="Helvetica Neue" pitchFamily="34" charset="-122"/>
                <a:cs typeface="Helvetica Neue" pitchFamily="34" charset="-120"/>
              </a:rPr>
              <a:t>45–90 days from first conversation to first transaction. Most institutions complete the evaluation in three to four weeks.</a:t>
            </a:r>
            <a:endParaRPr lang="en-US" sz="1725" dirty="0"/>
          </a:p>
        </p:txBody>
      </p:sp>
      <p:sp>
        <p:nvSpPr>
          <p:cNvPr id="6" name="Shape 4"/>
          <p:cNvSpPr/>
          <p:nvPr/>
        </p:nvSpPr>
        <p:spPr>
          <a:xfrm>
            <a:off x="1104900" y="5377955"/>
            <a:ext cx="511174" cy="511174"/>
          </a:xfrm>
          <a:prstGeom prst="ellipse">
            <a:avLst/>
          </a:prstGeom>
          <a:noFill/>
          <a:ln w="15875">
            <a:solidFill>
              <a:srgbClr val="1A3068"/>
            </a:solidFill>
          </a:ln>
        </p:spPr>
        <p:txBody>
          <a:bodyPr/>
          <a:lstStyle/>
          <a:p>
            <a:endParaRPr lang="en-CO" sz="1600"/>
          </a:p>
        </p:txBody>
      </p:sp>
      <p:sp>
        <p:nvSpPr>
          <p:cNvPr id="7" name="Text 5"/>
          <p:cNvSpPr/>
          <p:nvPr/>
        </p:nvSpPr>
        <p:spPr>
          <a:xfrm>
            <a:off x="1131887" y="5427167"/>
            <a:ext cx="457200" cy="419100"/>
          </a:xfrm>
          <a:prstGeom prst="rect">
            <a:avLst/>
          </a:prstGeom>
          <a:noFill/>
          <a:ln/>
        </p:spPr>
        <p:txBody>
          <a:bodyPr wrap="square" lIns="25400" tIns="25400" rIns="25400" bIns="25400" rtlCol="0" anchor="ctr">
            <a:normAutofit/>
          </a:bodyPr>
          <a:lstStyle/>
          <a:p>
            <a:pPr marL="0" indent="0" algn="ctr">
              <a:buNone/>
            </a:pPr>
            <a:r>
              <a:rPr lang="en-US" sz="16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rPr>
              <a:t>01</a:t>
            </a:r>
            <a:endParaRPr lang="en-US" sz="12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 6"/>
          <p:cNvSpPr/>
          <p:nvPr/>
        </p:nvSpPr>
        <p:spPr>
          <a:xfrm>
            <a:off x="1104900" y="6079629"/>
            <a:ext cx="1360110" cy="246162"/>
          </a:xfrm>
          <a:prstGeom prst="rect">
            <a:avLst/>
          </a:prstGeom>
          <a:noFill/>
          <a:ln/>
        </p:spPr>
        <p:txBody>
          <a:bodyPr wrap="square" lIns="25400" tIns="25400" rIns="25400" bIns="25400" rtlCol="0" anchor="t">
            <a:noAutofit/>
          </a:bodyPr>
          <a:lstStyle/>
          <a:p>
            <a:pPr marL="0" indent="0" algn="l">
              <a:lnSpc>
                <a:spcPct val="115000"/>
              </a:lnSpc>
              <a:buNone/>
            </a:pPr>
            <a:r>
              <a:rPr lang="en-US" sz="1400" b="1" dirty="0">
                <a:solidFill>
                  <a:srgbClr val="213467"/>
                </a:solidFill>
                <a:latin typeface="Helvetica Neue" pitchFamily="34" charset="0"/>
                <a:ea typeface="Helvetica Neue" pitchFamily="34" charset="-122"/>
                <a:cs typeface="Helvetica Neue" pitchFamily="34" charset="-120"/>
              </a:rPr>
              <a:t>Discovery Call</a:t>
            </a:r>
            <a:endParaRPr lang="en-US" sz="1400" dirty="0"/>
          </a:p>
        </p:txBody>
      </p:sp>
      <p:sp>
        <p:nvSpPr>
          <p:cNvPr id="9" name="Text 7"/>
          <p:cNvSpPr/>
          <p:nvPr/>
        </p:nvSpPr>
        <p:spPr>
          <a:xfrm>
            <a:off x="1104900" y="6373416"/>
            <a:ext cx="3123727"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A structured session to map program requirements, existing systems, and objectives to a deployment model.</a:t>
            </a:r>
            <a:endParaRPr lang="en-US" sz="1275" dirty="0"/>
          </a:p>
        </p:txBody>
      </p:sp>
      <p:sp>
        <p:nvSpPr>
          <p:cNvPr id="10" name="Text 8"/>
          <p:cNvSpPr/>
          <p:nvPr/>
        </p:nvSpPr>
        <p:spPr>
          <a:xfrm>
            <a:off x="1104900" y="7192045"/>
            <a:ext cx="575965" cy="190500"/>
          </a:xfrm>
          <a:prstGeom prst="rect">
            <a:avLst/>
          </a:prstGeom>
          <a:noFill/>
          <a:ln/>
        </p:spPr>
        <p:txBody>
          <a:bodyPr wrap="square" lIns="25400" tIns="25400" rIns="25400" bIns="25400" rtlCol="0" anchor="t">
            <a:normAutofit lnSpcReduction="10000"/>
          </a:bodyPr>
          <a:lstStyle/>
          <a:p>
            <a:pPr marL="0" indent="0" algn="l">
              <a:buNone/>
            </a:pPr>
            <a:r>
              <a:rPr lang="en-US" sz="975" b="1" kern="0" spc="39" dirty="0">
                <a:solidFill>
                  <a:srgbClr val="EE482C"/>
                </a:solidFill>
                <a:latin typeface="Helvetica Neue" pitchFamily="34" charset="0"/>
                <a:ea typeface="Helvetica Neue" pitchFamily="34" charset="-122"/>
                <a:cs typeface="Helvetica Neue" pitchFamily="34" charset="-120"/>
              </a:rPr>
              <a:t>WEEK 1</a:t>
            </a:r>
            <a:endParaRPr lang="en-US" sz="975" dirty="0"/>
          </a:p>
        </p:txBody>
      </p:sp>
      <p:sp>
        <p:nvSpPr>
          <p:cNvPr id="13" name="Text 11"/>
          <p:cNvSpPr/>
          <p:nvPr/>
        </p:nvSpPr>
        <p:spPr>
          <a:xfrm>
            <a:off x="4366245" y="6079629"/>
            <a:ext cx="2111789" cy="246162"/>
          </a:xfrm>
          <a:prstGeom prst="rect">
            <a:avLst/>
          </a:prstGeom>
          <a:noFill/>
          <a:ln/>
        </p:spPr>
        <p:txBody>
          <a:bodyPr wrap="square" lIns="25400" tIns="25400" rIns="25400" bIns="25400" rtlCol="0" anchor="t">
            <a:noAutofit/>
          </a:bodyPr>
          <a:lstStyle/>
          <a:p>
            <a:pPr marL="0" indent="0" algn="l">
              <a:lnSpc>
                <a:spcPct val="115000"/>
              </a:lnSpc>
              <a:buNone/>
            </a:pPr>
            <a:r>
              <a:rPr lang="en-US" sz="1400" b="1" dirty="0">
                <a:solidFill>
                  <a:srgbClr val="213467"/>
                </a:solidFill>
                <a:latin typeface="Helvetica Neue" pitchFamily="34" charset="0"/>
                <a:ea typeface="Helvetica Neue" pitchFamily="34" charset="-122"/>
                <a:cs typeface="Helvetica Neue" pitchFamily="34" charset="-120"/>
              </a:rPr>
              <a:t>Technical Assessment</a:t>
            </a:r>
            <a:endParaRPr lang="en-US" sz="1400" dirty="0"/>
          </a:p>
        </p:txBody>
      </p:sp>
      <p:sp>
        <p:nvSpPr>
          <p:cNvPr id="14" name="Text 12"/>
          <p:cNvSpPr/>
          <p:nvPr/>
        </p:nvSpPr>
        <p:spPr>
          <a:xfrm>
            <a:off x="4366245" y="6373416"/>
            <a:ext cx="3123727"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Integration review against your core banking system, LOS, and CRM: API touchpoints and data flows.</a:t>
            </a:r>
            <a:endParaRPr lang="en-US" sz="1275" dirty="0"/>
          </a:p>
        </p:txBody>
      </p:sp>
      <p:sp>
        <p:nvSpPr>
          <p:cNvPr id="15" name="Text 13"/>
          <p:cNvSpPr/>
          <p:nvPr/>
        </p:nvSpPr>
        <p:spPr>
          <a:xfrm>
            <a:off x="4366245" y="7192045"/>
            <a:ext cx="801960" cy="190500"/>
          </a:xfrm>
          <a:prstGeom prst="rect">
            <a:avLst/>
          </a:prstGeom>
          <a:noFill/>
          <a:ln/>
        </p:spPr>
        <p:txBody>
          <a:bodyPr wrap="square" lIns="25400" tIns="25400" rIns="25400" bIns="25400" rtlCol="0" anchor="t">
            <a:normAutofit lnSpcReduction="10000"/>
          </a:bodyPr>
          <a:lstStyle/>
          <a:p>
            <a:pPr marL="0" indent="0" algn="l">
              <a:buNone/>
            </a:pPr>
            <a:r>
              <a:rPr lang="en-US" sz="975" b="1" kern="0" spc="39" dirty="0">
                <a:solidFill>
                  <a:srgbClr val="EE482C"/>
                </a:solidFill>
                <a:latin typeface="Helvetica Neue" pitchFamily="34" charset="0"/>
                <a:ea typeface="Helvetica Neue" pitchFamily="34" charset="-122"/>
                <a:cs typeface="Helvetica Neue" pitchFamily="34" charset="-120"/>
              </a:rPr>
              <a:t>WEEKS 1–2</a:t>
            </a:r>
            <a:endParaRPr lang="en-US" sz="975" dirty="0"/>
          </a:p>
        </p:txBody>
      </p:sp>
      <p:sp>
        <p:nvSpPr>
          <p:cNvPr id="18" name="Text 16"/>
          <p:cNvSpPr/>
          <p:nvPr/>
        </p:nvSpPr>
        <p:spPr>
          <a:xfrm>
            <a:off x="7627590" y="6079629"/>
            <a:ext cx="1868924" cy="246162"/>
          </a:xfrm>
          <a:prstGeom prst="rect">
            <a:avLst/>
          </a:prstGeom>
          <a:noFill/>
          <a:ln/>
        </p:spPr>
        <p:txBody>
          <a:bodyPr wrap="square" lIns="25400" tIns="25400" rIns="25400" bIns="25400" rtlCol="0" anchor="t">
            <a:noAutofit/>
          </a:bodyPr>
          <a:lstStyle/>
          <a:p>
            <a:pPr marL="0" indent="0" algn="l">
              <a:lnSpc>
                <a:spcPct val="115000"/>
              </a:lnSpc>
              <a:buNone/>
            </a:pPr>
            <a:r>
              <a:rPr lang="en-US" sz="1400" b="1" dirty="0">
                <a:solidFill>
                  <a:srgbClr val="213467"/>
                </a:solidFill>
                <a:latin typeface="Helvetica Neue" pitchFamily="34" charset="0"/>
                <a:ea typeface="Helvetica Neue" pitchFamily="34" charset="-122"/>
                <a:cs typeface="Helvetica Neue" pitchFamily="34" charset="-120"/>
              </a:rPr>
              <a:t>Scoping &amp; Proposal</a:t>
            </a:r>
            <a:endParaRPr lang="en-US" sz="1400" dirty="0"/>
          </a:p>
        </p:txBody>
      </p:sp>
      <p:sp>
        <p:nvSpPr>
          <p:cNvPr id="19" name="Text 17"/>
          <p:cNvSpPr/>
          <p:nvPr/>
        </p:nvSpPr>
        <p:spPr>
          <a:xfrm>
            <a:off x="7627590" y="6373416"/>
            <a:ext cx="3123727"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A written program proposal: module selection, deployment timeline, integration specs, and commercial terms.</a:t>
            </a:r>
            <a:endParaRPr lang="en-US" sz="1275" dirty="0"/>
          </a:p>
        </p:txBody>
      </p:sp>
      <p:sp>
        <p:nvSpPr>
          <p:cNvPr id="20" name="Text 18"/>
          <p:cNvSpPr/>
          <p:nvPr/>
        </p:nvSpPr>
        <p:spPr>
          <a:xfrm>
            <a:off x="7627590" y="7192045"/>
            <a:ext cx="801960" cy="190500"/>
          </a:xfrm>
          <a:prstGeom prst="rect">
            <a:avLst/>
          </a:prstGeom>
          <a:noFill/>
          <a:ln/>
        </p:spPr>
        <p:txBody>
          <a:bodyPr wrap="square" lIns="25400" tIns="25400" rIns="25400" bIns="25400" rtlCol="0" anchor="t">
            <a:normAutofit lnSpcReduction="10000"/>
          </a:bodyPr>
          <a:lstStyle/>
          <a:p>
            <a:pPr marL="0" indent="0" algn="l">
              <a:buNone/>
            </a:pPr>
            <a:r>
              <a:rPr lang="en-US" sz="975" b="1" kern="0" spc="39" dirty="0">
                <a:solidFill>
                  <a:srgbClr val="EE482C"/>
                </a:solidFill>
                <a:latin typeface="Helvetica Neue" pitchFamily="34" charset="0"/>
                <a:ea typeface="Helvetica Neue" pitchFamily="34" charset="-122"/>
                <a:cs typeface="Helvetica Neue" pitchFamily="34" charset="-120"/>
              </a:rPr>
              <a:t>WEEKS 2–3</a:t>
            </a:r>
            <a:endParaRPr lang="en-US" sz="975" dirty="0"/>
          </a:p>
        </p:txBody>
      </p:sp>
      <p:sp>
        <p:nvSpPr>
          <p:cNvPr id="23" name="Text 21"/>
          <p:cNvSpPr/>
          <p:nvPr/>
        </p:nvSpPr>
        <p:spPr>
          <a:xfrm>
            <a:off x="10888935" y="6079629"/>
            <a:ext cx="1783958" cy="246162"/>
          </a:xfrm>
          <a:prstGeom prst="rect">
            <a:avLst/>
          </a:prstGeom>
          <a:noFill/>
          <a:ln/>
        </p:spPr>
        <p:txBody>
          <a:bodyPr wrap="square" lIns="25400" tIns="25400" rIns="25400" bIns="25400" rtlCol="0" anchor="t">
            <a:noAutofit/>
          </a:bodyPr>
          <a:lstStyle/>
          <a:p>
            <a:pPr marL="0" indent="0" algn="l">
              <a:lnSpc>
                <a:spcPct val="115000"/>
              </a:lnSpc>
              <a:buNone/>
            </a:pPr>
            <a:r>
              <a:rPr lang="en-US" sz="1400" b="1" dirty="0">
                <a:solidFill>
                  <a:srgbClr val="213467"/>
                </a:solidFill>
                <a:latin typeface="Helvetica Neue" pitchFamily="34" charset="0"/>
                <a:ea typeface="Helvetica Neue" pitchFamily="34" charset="-122"/>
                <a:cs typeface="Helvetica Neue" pitchFamily="34" charset="-120"/>
              </a:rPr>
              <a:t>Pilot Configuration</a:t>
            </a:r>
            <a:endParaRPr lang="en-US" sz="1400" dirty="0"/>
          </a:p>
        </p:txBody>
      </p:sp>
      <p:sp>
        <p:nvSpPr>
          <p:cNvPr id="24" name="Text 22"/>
          <p:cNvSpPr/>
          <p:nvPr/>
        </p:nvSpPr>
        <p:spPr>
          <a:xfrm>
            <a:off x="10888935" y="6373416"/>
            <a:ext cx="3123727"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Sandbox activation and pilot configuration against actual integration requirements before contracting.</a:t>
            </a:r>
            <a:endParaRPr lang="en-US" sz="1275" dirty="0"/>
          </a:p>
        </p:txBody>
      </p:sp>
      <p:sp>
        <p:nvSpPr>
          <p:cNvPr id="25" name="Text 23"/>
          <p:cNvSpPr/>
          <p:nvPr/>
        </p:nvSpPr>
        <p:spPr>
          <a:xfrm>
            <a:off x="10888935" y="7192045"/>
            <a:ext cx="801960" cy="190500"/>
          </a:xfrm>
          <a:prstGeom prst="rect">
            <a:avLst/>
          </a:prstGeom>
          <a:noFill/>
          <a:ln/>
        </p:spPr>
        <p:txBody>
          <a:bodyPr wrap="square" lIns="25400" tIns="25400" rIns="25400" bIns="25400" rtlCol="0" anchor="t">
            <a:normAutofit lnSpcReduction="10000"/>
          </a:bodyPr>
          <a:lstStyle/>
          <a:p>
            <a:pPr marL="0" indent="0" algn="l">
              <a:buNone/>
            </a:pPr>
            <a:r>
              <a:rPr lang="en-US" sz="975" b="1" kern="0" spc="39" dirty="0">
                <a:solidFill>
                  <a:srgbClr val="EE482C"/>
                </a:solidFill>
                <a:latin typeface="Helvetica Neue" pitchFamily="34" charset="0"/>
                <a:ea typeface="Helvetica Neue" pitchFamily="34" charset="-122"/>
                <a:cs typeface="Helvetica Neue" pitchFamily="34" charset="-120"/>
              </a:rPr>
              <a:t>WEEKS 3–6</a:t>
            </a:r>
            <a:endParaRPr lang="en-US" sz="975" dirty="0"/>
          </a:p>
        </p:txBody>
      </p:sp>
      <p:sp>
        <p:nvSpPr>
          <p:cNvPr id="28" name="Text 26"/>
          <p:cNvSpPr/>
          <p:nvPr/>
        </p:nvSpPr>
        <p:spPr>
          <a:xfrm>
            <a:off x="14150280" y="6079629"/>
            <a:ext cx="2536619" cy="246162"/>
          </a:xfrm>
          <a:prstGeom prst="rect">
            <a:avLst/>
          </a:prstGeom>
          <a:noFill/>
          <a:ln/>
        </p:spPr>
        <p:txBody>
          <a:bodyPr wrap="square" lIns="25400" tIns="25400" rIns="25400" bIns="25400" rtlCol="0" anchor="t">
            <a:noAutofit/>
          </a:bodyPr>
          <a:lstStyle/>
          <a:p>
            <a:pPr marL="0" indent="0" algn="l">
              <a:lnSpc>
                <a:spcPct val="115000"/>
              </a:lnSpc>
              <a:buNone/>
            </a:pPr>
            <a:r>
              <a:rPr lang="en-US" sz="1400" b="1" dirty="0">
                <a:solidFill>
                  <a:srgbClr val="213467"/>
                </a:solidFill>
                <a:latin typeface="Helvetica Neue" pitchFamily="34" charset="0"/>
                <a:ea typeface="Helvetica Neue" pitchFamily="34" charset="-122"/>
                <a:cs typeface="Helvetica Neue" pitchFamily="34" charset="-120"/>
              </a:rPr>
              <a:t>Launch &amp; First Transaction</a:t>
            </a:r>
            <a:endParaRPr lang="en-US" sz="1400" dirty="0"/>
          </a:p>
        </p:txBody>
      </p:sp>
      <p:sp>
        <p:nvSpPr>
          <p:cNvPr id="29" name="Text 27"/>
          <p:cNvSpPr/>
          <p:nvPr/>
        </p:nvSpPr>
        <p:spPr>
          <a:xfrm>
            <a:off x="14150280" y="6373416"/>
            <a:ext cx="3123727"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Contract execution, final configuration, compliance review, and live program activation with launch support.</a:t>
            </a:r>
            <a:endParaRPr lang="en-US" sz="1275" dirty="0"/>
          </a:p>
        </p:txBody>
      </p:sp>
      <p:sp>
        <p:nvSpPr>
          <p:cNvPr id="30" name="Text 28"/>
          <p:cNvSpPr/>
          <p:nvPr/>
        </p:nvSpPr>
        <p:spPr>
          <a:xfrm>
            <a:off x="14150280" y="7192045"/>
            <a:ext cx="827856" cy="190500"/>
          </a:xfrm>
          <a:prstGeom prst="rect">
            <a:avLst/>
          </a:prstGeom>
          <a:noFill/>
          <a:ln/>
        </p:spPr>
        <p:txBody>
          <a:bodyPr wrap="square" lIns="25400" tIns="25400" rIns="25400" bIns="25400" rtlCol="0" anchor="t">
            <a:normAutofit lnSpcReduction="10000"/>
          </a:bodyPr>
          <a:lstStyle/>
          <a:p>
            <a:pPr marL="0" indent="0" algn="l">
              <a:buNone/>
            </a:pPr>
            <a:r>
              <a:rPr lang="en-US" sz="975" b="1" kern="0" spc="39" dirty="0">
                <a:solidFill>
                  <a:srgbClr val="EE482C"/>
                </a:solidFill>
                <a:latin typeface="Helvetica Neue" pitchFamily="34" charset="0"/>
                <a:ea typeface="Helvetica Neue" pitchFamily="34" charset="-122"/>
                <a:cs typeface="Helvetica Neue" pitchFamily="34" charset="-120"/>
              </a:rPr>
              <a:t>45–90 DAYS</a:t>
            </a:r>
            <a:endParaRPr lang="en-US" sz="975" dirty="0"/>
          </a:p>
        </p:txBody>
      </p:sp>
      <p:sp>
        <p:nvSpPr>
          <p:cNvPr id="31" name="Shape 29"/>
          <p:cNvSpPr/>
          <p:nvPr/>
        </p:nvSpPr>
        <p:spPr>
          <a:xfrm>
            <a:off x="1104900" y="9501188"/>
            <a:ext cx="16078200" cy="9525"/>
          </a:xfrm>
          <a:prstGeom prst="rect">
            <a:avLst/>
          </a:prstGeom>
          <a:solidFill>
            <a:srgbClr val="E3E7EE"/>
          </a:solidFill>
          <a:ln/>
        </p:spPr>
        <p:txBody>
          <a:bodyPr/>
          <a:lstStyle/>
          <a:p>
            <a:endParaRPr lang="en-CO"/>
          </a:p>
        </p:txBody>
      </p:sp>
      <p:sp>
        <p:nvSpPr>
          <p:cNvPr id="33" name="Text 31"/>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13 </a:t>
            </a:r>
            <a:r>
              <a:rPr lang="en-US" sz="1088" b="1" kern="0" spc="87" dirty="0">
                <a:solidFill>
                  <a:srgbClr val="4A5163"/>
                </a:solidFill>
                <a:latin typeface="Helvetica Neue" pitchFamily="34" charset="0"/>
                <a:ea typeface="Helvetica Neue" pitchFamily="34" charset="-122"/>
                <a:cs typeface="Helvetica Neue" pitchFamily="34" charset="-120"/>
              </a:rPr>
              <a:t>/ 15</a:t>
            </a:r>
            <a:endParaRPr lang="en-US" sz="1088" dirty="0"/>
          </a:p>
        </p:txBody>
      </p:sp>
      <p:sp>
        <p:nvSpPr>
          <p:cNvPr id="34" name="Text 7">
            <a:extLst>
              <a:ext uri="{FF2B5EF4-FFF2-40B4-BE49-F238E27FC236}">
                <a16:creationId xmlns:a16="http://schemas.microsoft.com/office/drawing/2014/main" id="{94E3C937-DCA1-627B-9F59-78F9EC77BBD5}"/>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
        <p:nvSpPr>
          <p:cNvPr id="44" name="Shape 4">
            <a:extLst>
              <a:ext uri="{FF2B5EF4-FFF2-40B4-BE49-F238E27FC236}">
                <a16:creationId xmlns:a16="http://schemas.microsoft.com/office/drawing/2014/main" id="{4107E912-54EE-8F0E-A329-ECC40335A1C0}"/>
              </a:ext>
            </a:extLst>
          </p:cNvPr>
          <p:cNvSpPr/>
          <p:nvPr/>
        </p:nvSpPr>
        <p:spPr>
          <a:xfrm>
            <a:off x="4339258" y="5374780"/>
            <a:ext cx="511174" cy="511174"/>
          </a:xfrm>
          <a:prstGeom prst="ellipse">
            <a:avLst/>
          </a:prstGeom>
          <a:solidFill>
            <a:srgbClr val="F6F7F9"/>
          </a:solidFill>
          <a:ln w="15875">
            <a:solidFill>
              <a:srgbClr val="1A3068"/>
            </a:solidFill>
          </a:ln>
        </p:spPr>
        <p:txBody>
          <a:bodyPr/>
          <a:lstStyle/>
          <a:p>
            <a:endParaRPr lang="en-CO" sz="1600"/>
          </a:p>
        </p:txBody>
      </p:sp>
      <p:sp>
        <p:nvSpPr>
          <p:cNvPr id="45" name="Text 5">
            <a:extLst>
              <a:ext uri="{FF2B5EF4-FFF2-40B4-BE49-F238E27FC236}">
                <a16:creationId xmlns:a16="http://schemas.microsoft.com/office/drawing/2014/main" id="{2ADAD639-BBEC-BECD-F90C-405885301B3D}"/>
              </a:ext>
            </a:extLst>
          </p:cNvPr>
          <p:cNvSpPr/>
          <p:nvPr/>
        </p:nvSpPr>
        <p:spPr>
          <a:xfrm>
            <a:off x="4366245" y="5423992"/>
            <a:ext cx="457200" cy="419100"/>
          </a:xfrm>
          <a:prstGeom prst="rect">
            <a:avLst/>
          </a:prstGeom>
          <a:noFill/>
          <a:ln/>
        </p:spPr>
        <p:txBody>
          <a:bodyPr wrap="square" lIns="25400" tIns="25400" rIns="25400" bIns="25400" rtlCol="0" anchor="ctr">
            <a:normAutofit/>
          </a:bodyPr>
          <a:lstStyle/>
          <a:p>
            <a:pPr marL="0" indent="0" algn="ctr">
              <a:buNone/>
            </a:pPr>
            <a:r>
              <a:rPr lang="en-US" sz="16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rPr>
              <a:t>02</a:t>
            </a:r>
            <a:endParaRPr lang="en-US" sz="12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6" name="Shape 4">
            <a:extLst>
              <a:ext uri="{FF2B5EF4-FFF2-40B4-BE49-F238E27FC236}">
                <a16:creationId xmlns:a16="http://schemas.microsoft.com/office/drawing/2014/main" id="{1309D5C4-4389-C38F-72EC-47B67EEDB729}"/>
              </a:ext>
            </a:extLst>
          </p:cNvPr>
          <p:cNvSpPr/>
          <p:nvPr/>
        </p:nvSpPr>
        <p:spPr>
          <a:xfrm>
            <a:off x="7608540" y="5356761"/>
            <a:ext cx="511174" cy="511174"/>
          </a:xfrm>
          <a:prstGeom prst="ellipse">
            <a:avLst/>
          </a:prstGeom>
          <a:solidFill>
            <a:srgbClr val="F6F7F9"/>
          </a:solidFill>
          <a:ln w="15875">
            <a:solidFill>
              <a:srgbClr val="1A3068"/>
            </a:solidFill>
          </a:ln>
        </p:spPr>
        <p:txBody>
          <a:bodyPr/>
          <a:lstStyle/>
          <a:p>
            <a:endParaRPr lang="en-CO" sz="1600"/>
          </a:p>
        </p:txBody>
      </p:sp>
      <p:sp>
        <p:nvSpPr>
          <p:cNvPr id="47" name="Text 5">
            <a:extLst>
              <a:ext uri="{FF2B5EF4-FFF2-40B4-BE49-F238E27FC236}">
                <a16:creationId xmlns:a16="http://schemas.microsoft.com/office/drawing/2014/main" id="{7A5E0354-D00C-D8BD-3F27-D0AE9E690AA9}"/>
              </a:ext>
            </a:extLst>
          </p:cNvPr>
          <p:cNvSpPr/>
          <p:nvPr/>
        </p:nvSpPr>
        <p:spPr>
          <a:xfrm>
            <a:off x="7635527" y="5405973"/>
            <a:ext cx="457200" cy="419100"/>
          </a:xfrm>
          <a:prstGeom prst="rect">
            <a:avLst/>
          </a:prstGeom>
          <a:noFill/>
          <a:ln/>
        </p:spPr>
        <p:txBody>
          <a:bodyPr wrap="square" lIns="25400" tIns="25400" rIns="25400" bIns="25400" rtlCol="0" anchor="ctr">
            <a:normAutofit/>
          </a:bodyPr>
          <a:lstStyle/>
          <a:p>
            <a:pPr marL="0" indent="0" algn="ctr">
              <a:buNone/>
            </a:pPr>
            <a:r>
              <a:rPr lang="en-US" sz="16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rPr>
              <a:t>03</a:t>
            </a:r>
            <a:endParaRPr lang="en-US" sz="12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Shape 4">
            <a:extLst>
              <a:ext uri="{FF2B5EF4-FFF2-40B4-BE49-F238E27FC236}">
                <a16:creationId xmlns:a16="http://schemas.microsoft.com/office/drawing/2014/main" id="{A68C26CE-059D-1C7A-D9BB-B8F0B12A3F64}"/>
              </a:ext>
            </a:extLst>
          </p:cNvPr>
          <p:cNvSpPr/>
          <p:nvPr/>
        </p:nvSpPr>
        <p:spPr>
          <a:xfrm>
            <a:off x="14133579" y="5356761"/>
            <a:ext cx="511174" cy="511174"/>
          </a:xfrm>
          <a:prstGeom prst="ellipse">
            <a:avLst/>
          </a:prstGeom>
          <a:solidFill>
            <a:srgbClr val="F0472C"/>
          </a:solidFill>
          <a:ln w="15875">
            <a:solidFill>
              <a:srgbClr val="F0472C"/>
            </a:solidFill>
          </a:ln>
        </p:spPr>
        <p:txBody>
          <a:bodyPr/>
          <a:lstStyle/>
          <a:p>
            <a:endParaRPr lang="en-CO" sz="1600"/>
          </a:p>
        </p:txBody>
      </p:sp>
      <p:sp>
        <p:nvSpPr>
          <p:cNvPr id="52" name="Text 5">
            <a:extLst>
              <a:ext uri="{FF2B5EF4-FFF2-40B4-BE49-F238E27FC236}">
                <a16:creationId xmlns:a16="http://schemas.microsoft.com/office/drawing/2014/main" id="{D0300BF7-126C-363E-20E6-19888C9EE2A0}"/>
              </a:ext>
            </a:extLst>
          </p:cNvPr>
          <p:cNvSpPr/>
          <p:nvPr/>
        </p:nvSpPr>
        <p:spPr>
          <a:xfrm>
            <a:off x="14226260" y="5451654"/>
            <a:ext cx="342512" cy="335068"/>
          </a:xfrm>
          <a:prstGeom prst="rect">
            <a:avLst/>
          </a:prstGeom>
          <a:noFill/>
          <a:ln>
            <a:noFill/>
          </a:ln>
        </p:spPr>
        <p:txBody>
          <a:bodyPr wrap="square" lIns="25400" tIns="25400" rIns="25400" bIns="25400" rtlCol="0" anchor="ctr">
            <a:normAutofit/>
          </a:bodyPr>
          <a:lstStyle/>
          <a:p>
            <a:pPr marL="0" indent="0" algn="ctr">
              <a:buNone/>
            </a:pP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04</a:t>
            </a:r>
            <a:endPar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Shape 4">
            <a:extLst>
              <a:ext uri="{FF2B5EF4-FFF2-40B4-BE49-F238E27FC236}">
                <a16:creationId xmlns:a16="http://schemas.microsoft.com/office/drawing/2014/main" id="{CB50E51C-A6D7-7847-0581-56DB67AE3857}"/>
              </a:ext>
            </a:extLst>
          </p:cNvPr>
          <p:cNvSpPr/>
          <p:nvPr/>
        </p:nvSpPr>
        <p:spPr>
          <a:xfrm>
            <a:off x="10888935" y="5356761"/>
            <a:ext cx="511174" cy="511174"/>
          </a:xfrm>
          <a:prstGeom prst="ellipse">
            <a:avLst/>
          </a:prstGeom>
          <a:solidFill>
            <a:srgbClr val="F6F7F9"/>
          </a:solidFill>
          <a:ln w="15875">
            <a:solidFill>
              <a:srgbClr val="1A3068"/>
            </a:solidFill>
          </a:ln>
        </p:spPr>
        <p:txBody>
          <a:bodyPr/>
          <a:lstStyle/>
          <a:p>
            <a:endParaRPr lang="en-CO" sz="1600"/>
          </a:p>
        </p:txBody>
      </p:sp>
      <p:sp>
        <p:nvSpPr>
          <p:cNvPr id="54" name="Text 5">
            <a:extLst>
              <a:ext uri="{FF2B5EF4-FFF2-40B4-BE49-F238E27FC236}">
                <a16:creationId xmlns:a16="http://schemas.microsoft.com/office/drawing/2014/main" id="{79391973-1C5C-EB32-3C78-55B65AAC3864}"/>
              </a:ext>
            </a:extLst>
          </p:cNvPr>
          <p:cNvSpPr/>
          <p:nvPr/>
        </p:nvSpPr>
        <p:spPr>
          <a:xfrm>
            <a:off x="10915922" y="5405973"/>
            <a:ext cx="457200" cy="419100"/>
          </a:xfrm>
          <a:prstGeom prst="rect">
            <a:avLst/>
          </a:prstGeom>
          <a:noFill/>
          <a:ln/>
        </p:spPr>
        <p:txBody>
          <a:bodyPr wrap="square" lIns="25400" tIns="25400" rIns="25400" bIns="25400" rtlCol="0" anchor="ctr">
            <a:normAutofit/>
          </a:bodyPr>
          <a:lstStyle/>
          <a:p>
            <a:pPr marL="0" indent="0" algn="ctr">
              <a:buNone/>
            </a:pPr>
            <a:r>
              <a:rPr lang="en-US" sz="16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rPr>
              <a:t>04</a:t>
            </a:r>
            <a:endParaRPr lang="en-US" sz="1200" b="1" dirty="0">
              <a:solidFill>
                <a:srgbClr val="0D1B3E"/>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8288000" cy="10287000"/>
          </a:xfrm>
          <a:prstGeom prst="rect">
            <a:avLst/>
          </a:prstGeom>
          <a:gradFill rotWithShape="1">
            <a:gsLst>
              <a:gs pos="0">
                <a:srgbClr val="15294F">
                  <a:alpha val="100000"/>
                </a:srgbClr>
              </a:gs>
              <a:gs pos="58000">
                <a:srgbClr val="0D1B3E">
                  <a:alpha val="100000"/>
                </a:srgbClr>
              </a:gs>
              <a:gs pos="100000">
                <a:srgbClr val="0A1530">
                  <a:alpha val="100000"/>
                </a:srgbClr>
              </a:gs>
            </a:gsLst>
            <a:lin ang="3600000" scaled="0"/>
          </a:gradFill>
          <a:ln/>
        </p:spPr>
        <p:txBody>
          <a:bodyPr/>
          <a:lstStyle/>
          <a:p>
            <a:endParaRPr lang="en-CO"/>
          </a:p>
        </p:txBody>
      </p:sp>
      <p:sp>
        <p:nvSpPr>
          <p:cNvPr id="4" name="Text 2"/>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chemeClr val="bg1"/>
                </a:solidFill>
                <a:latin typeface="Helvetica Neue" pitchFamily="34" charset="0"/>
                <a:ea typeface="Helvetica Neue" pitchFamily="34" charset="-122"/>
                <a:cs typeface="Helvetica Neue" pitchFamily="34" charset="-120"/>
              </a:rPr>
              <a:t>FAST FACTS &amp; MEDIA CONTACT</a:t>
            </a:r>
            <a:endParaRPr lang="en-US" sz="1275" dirty="0">
              <a:solidFill>
                <a:schemeClr val="bg1"/>
              </a:solidFill>
            </a:endParaRPr>
          </a:p>
        </p:txBody>
      </p:sp>
      <p:sp>
        <p:nvSpPr>
          <p:cNvPr id="5" name="Text 3"/>
          <p:cNvSpPr/>
          <p:nvPr/>
        </p:nvSpPr>
        <p:spPr>
          <a:xfrm>
            <a:off x="1104900" y="1204913"/>
            <a:ext cx="12573000" cy="724644"/>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rgbClr val="FFFFFF"/>
                </a:solidFill>
                <a:latin typeface="Helvetica Neue" pitchFamily="34" charset="0"/>
                <a:ea typeface="Helvetica Neue" pitchFamily="34" charset="-122"/>
                <a:cs typeface="Helvetica Neue" pitchFamily="34" charset="-120"/>
              </a:rPr>
              <a:t>The essentials, </a:t>
            </a:r>
            <a:r>
              <a:rPr lang="en-US" sz="5400" b="1" kern="0" spc="-92" dirty="0">
                <a:solidFill>
                  <a:srgbClr val="EE482C"/>
                </a:solidFill>
                <a:latin typeface="Helvetica Neue" pitchFamily="34" charset="0"/>
                <a:ea typeface="Helvetica Neue" pitchFamily="34" charset="-122"/>
                <a:cs typeface="Helvetica Neue" pitchFamily="34" charset="-120"/>
              </a:rPr>
              <a:t>at a glance</a:t>
            </a:r>
            <a:r>
              <a:rPr lang="en-US" sz="5400" b="1" kern="0" spc="-92" dirty="0">
                <a:solidFill>
                  <a:srgbClr val="FFFFFF"/>
                </a:solidFill>
                <a:latin typeface="Helvetica Neue" pitchFamily="34" charset="0"/>
                <a:ea typeface="Helvetica Neue" pitchFamily="34" charset="-122"/>
                <a:cs typeface="Helvetica Neue" pitchFamily="34" charset="-120"/>
              </a:rPr>
              <a:t>.</a:t>
            </a:r>
            <a:endParaRPr lang="en-US" sz="5400" dirty="0"/>
          </a:p>
        </p:txBody>
      </p:sp>
      <p:sp>
        <p:nvSpPr>
          <p:cNvPr id="6" name="Shape 4"/>
          <p:cNvSpPr/>
          <p:nvPr/>
        </p:nvSpPr>
        <p:spPr>
          <a:xfrm>
            <a:off x="1104900" y="4165997"/>
            <a:ext cx="7610475" cy="9525"/>
          </a:xfrm>
          <a:prstGeom prst="rect">
            <a:avLst/>
          </a:prstGeom>
          <a:solidFill>
            <a:srgbClr val="FFFFFF">
              <a:alpha val="16000"/>
            </a:srgbClr>
          </a:solidFill>
          <a:ln/>
        </p:spPr>
        <p:txBody>
          <a:bodyPr/>
          <a:lstStyle/>
          <a:p>
            <a:endParaRPr lang="en-CO"/>
          </a:p>
        </p:txBody>
      </p:sp>
      <p:sp>
        <p:nvSpPr>
          <p:cNvPr id="7" name="Shape 5"/>
          <p:cNvSpPr/>
          <p:nvPr/>
        </p:nvSpPr>
        <p:spPr>
          <a:xfrm>
            <a:off x="1104900" y="4704159"/>
            <a:ext cx="7610475" cy="9525"/>
          </a:xfrm>
          <a:prstGeom prst="rect">
            <a:avLst/>
          </a:prstGeom>
          <a:solidFill>
            <a:srgbClr val="FFFFFF">
              <a:alpha val="16000"/>
            </a:srgbClr>
          </a:solidFill>
          <a:ln/>
        </p:spPr>
        <p:txBody>
          <a:bodyPr/>
          <a:lstStyle/>
          <a:p>
            <a:endParaRPr lang="en-CO"/>
          </a:p>
        </p:txBody>
      </p:sp>
      <p:sp>
        <p:nvSpPr>
          <p:cNvPr id="8" name="Text 6"/>
          <p:cNvSpPr/>
          <p:nvPr/>
        </p:nvSpPr>
        <p:spPr>
          <a:xfrm>
            <a:off x="1104900" y="4346972"/>
            <a:ext cx="753666"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Company</a:t>
            </a:r>
          </a:p>
        </p:txBody>
      </p:sp>
      <p:sp>
        <p:nvSpPr>
          <p:cNvPr id="9" name="Text 7"/>
          <p:cNvSpPr/>
          <p:nvPr/>
        </p:nvSpPr>
        <p:spPr>
          <a:xfrm>
            <a:off x="4989723" y="4346972"/>
            <a:ext cx="3725652"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Quantum Lending Solutions (Quantum LS LLC)</a:t>
            </a:r>
            <a:endParaRPr lang="en-US" sz="1200" dirty="0"/>
          </a:p>
        </p:txBody>
      </p:sp>
      <p:sp>
        <p:nvSpPr>
          <p:cNvPr id="10" name="Shape 8"/>
          <p:cNvSpPr/>
          <p:nvPr/>
        </p:nvSpPr>
        <p:spPr>
          <a:xfrm>
            <a:off x="1104900" y="5242322"/>
            <a:ext cx="7610475" cy="9525"/>
          </a:xfrm>
          <a:prstGeom prst="rect">
            <a:avLst/>
          </a:prstGeom>
          <a:solidFill>
            <a:srgbClr val="FFFFFF">
              <a:alpha val="16000"/>
            </a:srgbClr>
          </a:solidFill>
          <a:ln/>
        </p:spPr>
        <p:txBody>
          <a:bodyPr/>
          <a:lstStyle/>
          <a:p>
            <a:endParaRPr lang="en-CO"/>
          </a:p>
        </p:txBody>
      </p:sp>
      <p:sp>
        <p:nvSpPr>
          <p:cNvPr id="11" name="Text 9"/>
          <p:cNvSpPr/>
          <p:nvPr/>
        </p:nvSpPr>
        <p:spPr>
          <a:xfrm>
            <a:off x="1104900" y="4885134"/>
            <a:ext cx="719956"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Category</a:t>
            </a:r>
          </a:p>
        </p:txBody>
      </p:sp>
      <p:sp>
        <p:nvSpPr>
          <p:cNvPr id="12" name="Text 10"/>
          <p:cNvSpPr/>
          <p:nvPr/>
        </p:nvSpPr>
        <p:spPr>
          <a:xfrm>
            <a:off x="5012315" y="4885134"/>
            <a:ext cx="3703060"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Lending infrastructure for financial institutions</a:t>
            </a:r>
            <a:endParaRPr lang="en-US" sz="1200" dirty="0"/>
          </a:p>
        </p:txBody>
      </p:sp>
      <p:sp>
        <p:nvSpPr>
          <p:cNvPr id="13" name="Shape 11"/>
          <p:cNvSpPr/>
          <p:nvPr/>
        </p:nvSpPr>
        <p:spPr>
          <a:xfrm>
            <a:off x="1104900" y="5780484"/>
            <a:ext cx="7610475" cy="9525"/>
          </a:xfrm>
          <a:prstGeom prst="rect">
            <a:avLst/>
          </a:prstGeom>
          <a:solidFill>
            <a:srgbClr val="FFFFFF">
              <a:alpha val="16000"/>
            </a:srgbClr>
          </a:solidFill>
          <a:ln/>
        </p:spPr>
        <p:txBody>
          <a:bodyPr/>
          <a:lstStyle/>
          <a:p>
            <a:endParaRPr lang="en-CO"/>
          </a:p>
        </p:txBody>
      </p:sp>
      <p:sp>
        <p:nvSpPr>
          <p:cNvPr id="14" name="Text 12"/>
          <p:cNvSpPr/>
          <p:nvPr/>
        </p:nvSpPr>
        <p:spPr>
          <a:xfrm>
            <a:off x="1104900" y="5423297"/>
            <a:ext cx="1036067"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Headquarters</a:t>
            </a:r>
          </a:p>
        </p:txBody>
      </p:sp>
      <p:sp>
        <p:nvSpPr>
          <p:cNvPr id="15" name="Text 13"/>
          <p:cNvSpPr/>
          <p:nvPr/>
        </p:nvSpPr>
        <p:spPr>
          <a:xfrm>
            <a:off x="4564730" y="5423297"/>
            <a:ext cx="4150645"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11600 Sunrise Valley Dr, Suite 180, Reston, VA 20191</a:t>
            </a:r>
            <a:endParaRPr lang="en-US" sz="1200" dirty="0"/>
          </a:p>
        </p:txBody>
      </p:sp>
      <p:sp>
        <p:nvSpPr>
          <p:cNvPr id="16" name="Shape 14"/>
          <p:cNvSpPr/>
          <p:nvPr/>
        </p:nvSpPr>
        <p:spPr>
          <a:xfrm>
            <a:off x="1104900" y="6318647"/>
            <a:ext cx="7610475" cy="9525"/>
          </a:xfrm>
          <a:prstGeom prst="rect">
            <a:avLst/>
          </a:prstGeom>
          <a:solidFill>
            <a:srgbClr val="FFFFFF">
              <a:alpha val="16000"/>
            </a:srgbClr>
          </a:solidFill>
          <a:ln/>
        </p:spPr>
        <p:txBody>
          <a:bodyPr/>
          <a:lstStyle/>
          <a:p>
            <a:endParaRPr lang="en-CO"/>
          </a:p>
        </p:txBody>
      </p:sp>
      <p:sp>
        <p:nvSpPr>
          <p:cNvPr id="17" name="Text 15"/>
          <p:cNvSpPr/>
          <p:nvPr/>
        </p:nvSpPr>
        <p:spPr>
          <a:xfrm>
            <a:off x="1104900" y="5961459"/>
            <a:ext cx="1338664"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Operating history</a:t>
            </a:r>
          </a:p>
        </p:txBody>
      </p:sp>
      <p:sp>
        <p:nvSpPr>
          <p:cNvPr id="18" name="Text 16"/>
          <p:cNvSpPr/>
          <p:nvPr/>
        </p:nvSpPr>
        <p:spPr>
          <a:xfrm>
            <a:off x="6683722" y="5961459"/>
            <a:ext cx="2031653"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15+ years of SMB lending</a:t>
            </a:r>
            <a:endParaRPr lang="en-US" sz="1200" dirty="0"/>
          </a:p>
        </p:txBody>
      </p:sp>
      <p:sp>
        <p:nvSpPr>
          <p:cNvPr id="19" name="Shape 17"/>
          <p:cNvSpPr/>
          <p:nvPr/>
        </p:nvSpPr>
        <p:spPr>
          <a:xfrm>
            <a:off x="1104900" y="6856809"/>
            <a:ext cx="7610475" cy="9525"/>
          </a:xfrm>
          <a:prstGeom prst="rect">
            <a:avLst/>
          </a:prstGeom>
          <a:solidFill>
            <a:srgbClr val="FFFFFF">
              <a:alpha val="16000"/>
            </a:srgbClr>
          </a:solidFill>
          <a:ln/>
        </p:spPr>
        <p:txBody>
          <a:bodyPr/>
          <a:lstStyle/>
          <a:p>
            <a:endParaRPr lang="en-CO"/>
          </a:p>
        </p:txBody>
      </p:sp>
      <p:sp>
        <p:nvSpPr>
          <p:cNvPr id="20" name="Text 18"/>
          <p:cNvSpPr/>
          <p:nvPr/>
        </p:nvSpPr>
        <p:spPr>
          <a:xfrm>
            <a:off x="1104900" y="6499622"/>
            <a:ext cx="751061"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Licensing</a:t>
            </a:r>
          </a:p>
        </p:txBody>
      </p:sp>
      <p:sp>
        <p:nvSpPr>
          <p:cNvPr id="21" name="Text 19"/>
          <p:cNvSpPr/>
          <p:nvPr/>
        </p:nvSpPr>
        <p:spPr>
          <a:xfrm>
            <a:off x="4476408" y="6499622"/>
            <a:ext cx="4238967"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NMLS ID 1587491 · CA Finance Lenders Lic. 603 L340</a:t>
            </a:r>
            <a:endParaRPr lang="en-US" sz="1200" dirty="0"/>
          </a:p>
        </p:txBody>
      </p:sp>
      <p:sp>
        <p:nvSpPr>
          <p:cNvPr id="22" name="Text 20"/>
          <p:cNvSpPr/>
          <p:nvPr/>
        </p:nvSpPr>
        <p:spPr>
          <a:xfrm>
            <a:off x="9572625" y="4165997"/>
            <a:ext cx="7838789" cy="879500"/>
          </a:xfrm>
          <a:prstGeom prst="rect">
            <a:avLst/>
          </a:prstGeom>
          <a:noFill/>
          <a:ln/>
        </p:spPr>
        <p:txBody>
          <a:bodyPr wrap="square" lIns="25400" tIns="25400" rIns="25400" bIns="25400" rtlCol="0" anchor="t">
            <a:noAutofit/>
          </a:bodyPr>
          <a:lstStyle/>
          <a:p>
            <a:pPr marL="0" indent="0" algn="l">
              <a:lnSpc>
                <a:spcPct val="155000"/>
              </a:lnSpc>
              <a:buNone/>
            </a:pPr>
            <a:r>
              <a:rPr lang="en-US" sz="1400" dirty="0">
                <a:solidFill>
                  <a:srgbClr val="FFFFFF"/>
                </a:solidFill>
                <a:latin typeface="Helvetica Neue" pitchFamily="34" charset="0"/>
                <a:ea typeface="Helvetica Neue" pitchFamily="34" charset="-122"/>
                <a:cs typeface="Helvetica Neue" pitchFamily="34" charset="-120"/>
              </a:rPr>
              <a:t>Quantum Lending Solutions delivers modular, API-first lending infrastructure for community banks, regional banks, credit unions, and fintech lenders, from origination through portfolio management, with optional white-label deployment.</a:t>
            </a:r>
            <a:endParaRPr lang="en-US" sz="1400" dirty="0"/>
          </a:p>
        </p:txBody>
      </p:sp>
      <p:sp>
        <p:nvSpPr>
          <p:cNvPr id="24" name="Shape 22"/>
          <p:cNvSpPr/>
          <p:nvPr/>
        </p:nvSpPr>
        <p:spPr>
          <a:xfrm>
            <a:off x="9572625" y="5588422"/>
            <a:ext cx="7610475" cy="9525"/>
          </a:xfrm>
          <a:prstGeom prst="rect">
            <a:avLst/>
          </a:prstGeom>
          <a:solidFill>
            <a:srgbClr val="FFFFFF">
              <a:alpha val="16000"/>
            </a:srgbClr>
          </a:solidFill>
          <a:ln/>
        </p:spPr>
        <p:txBody>
          <a:bodyPr/>
          <a:lstStyle/>
          <a:p>
            <a:endParaRPr lang="en-CO"/>
          </a:p>
        </p:txBody>
      </p:sp>
      <p:sp>
        <p:nvSpPr>
          <p:cNvPr id="25" name="Shape 23"/>
          <p:cNvSpPr/>
          <p:nvPr/>
        </p:nvSpPr>
        <p:spPr>
          <a:xfrm>
            <a:off x="9572625" y="6126584"/>
            <a:ext cx="7610475" cy="9525"/>
          </a:xfrm>
          <a:prstGeom prst="rect">
            <a:avLst/>
          </a:prstGeom>
          <a:solidFill>
            <a:srgbClr val="FFFFFF">
              <a:alpha val="16000"/>
            </a:srgbClr>
          </a:solidFill>
          <a:ln/>
        </p:spPr>
        <p:txBody>
          <a:bodyPr/>
          <a:lstStyle/>
          <a:p>
            <a:endParaRPr lang="en-CO"/>
          </a:p>
        </p:txBody>
      </p:sp>
      <p:sp>
        <p:nvSpPr>
          <p:cNvPr id="26" name="Text 24"/>
          <p:cNvSpPr/>
          <p:nvPr/>
        </p:nvSpPr>
        <p:spPr>
          <a:xfrm>
            <a:off x="9572625" y="5769397"/>
            <a:ext cx="1106612"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Media </a:t>
            </a: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contact</a:t>
            </a:r>
          </a:p>
        </p:txBody>
      </p:sp>
      <p:sp>
        <p:nvSpPr>
          <p:cNvPr id="27" name="Text 25"/>
          <p:cNvSpPr/>
          <p:nvPr/>
        </p:nvSpPr>
        <p:spPr>
          <a:xfrm>
            <a:off x="14585171" y="5769397"/>
            <a:ext cx="2597929" cy="223838"/>
          </a:xfrm>
          <a:prstGeom prst="rect">
            <a:avLst/>
          </a:prstGeom>
          <a:noFill/>
          <a:ln/>
        </p:spPr>
        <p:txBody>
          <a:bodyPr wrap="square" lIns="25400" tIns="25400" rIns="25400" bIns="25400" rtlCol="0" anchor="t">
            <a:normAutofit lnSpcReduction="10000"/>
          </a:bodyPr>
          <a:lstStyle/>
          <a:p>
            <a:pPr marL="0" indent="0" algn="r">
              <a:buNone/>
            </a:pPr>
            <a:r>
              <a:rPr lang="en-US" sz="1200" b="1" dirty="0" err="1">
                <a:solidFill>
                  <a:srgbClr val="FFFFFF"/>
                </a:solidFill>
                <a:latin typeface="Helvetica Neue" pitchFamily="34" charset="0"/>
                <a:ea typeface="Helvetica Neue" pitchFamily="34" charset="-122"/>
                <a:cs typeface="Helvetica Neue" pitchFamily="34" charset="-120"/>
              </a:rPr>
              <a:t>press@quantumlends.com</a:t>
            </a:r>
            <a:endParaRPr lang="en-US" sz="1200" dirty="0"/>
          </a:p>
        </p:txBody>
      </p:sp>
      <p:sp>
        <p:nvSpPr>
          <p:cNvPr id="28" name="Shape 26"/>
          <p:cNvSpPr/>
          <p:nvPr/>
        </p:nvSpPr>
        <p:spPr>
          <a:xfrm>
            <a:off x="9572625" y="6664747"/>
            <a:ext cx="7610475" cy="9525"/>
          </a:xfrm>
          <a:prstGeom prst="rect">
            <a:avLst/>
          </a:prstGeom>
          <a:solidFill>
            <a:srgbClr val="FFFFFF">
              <a:alpha val="16000"/>
            </a:srgbClr>
          </a:solidFill>
          <a:ln/>
        </p:spPr>
        <p:txBody>
          <a:bodyPr/>
          <a:lstStyle/>
          <a:p>
            <a:endParaRPr lang="en-CO"/>
          </a:p>
        </p:txBody>
      </p:sp>
      <p:sp>
        <p:nvSpPr>
          <p:cNvPr id="29" name="Text 27"/>
          <p:cNvSpPr/>
          <p:nvPr/>
        </p:nvSpPr>
        <p:spPr>
          <a:xfrm>
            <a:off x="9572625" y="6307559"/>
            <a:ext cx="527968"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Phone</a:t>
            </a:r>
          </a:p>
        </p:txBody>
      </p:sp>
      <p:sp>
        <p:nvSpPr>
          <p:cNvPr id="30" name="Text 28"/>
          <p:cNvSpPr/>
          <p:nvPr/>
        </p:nvSpPr>
        <p:spPr>
          <a:xfrm>
            <a:off x="16064880" y="6307559"/>
            <a:ext cx="1118220"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(888) 390-0064</a:t>
            </a:r>
            <a:endParaRPr lang="en-US" sz="1200" dirty="0"/>
          </a:p>
        </p:txBody>
      </p:sp>
      <p:sp>
        <p:nvSpPr>
          <p:cNvPr id="31" name="Shape 29"/>
          <p:cNvSpPr/>
          <p:nvPr/>
        </p:nvSpPr>
        <p:spPr>
          <a:xfrm>
            <a:off x="9572625" y="7202909"/>
            <a:ext cx="7610475" cy="9525"/>
          </a:xfrm>
          <a:prstGeom prst="rect">
            <a:avLst/>
          </a:prstGeom>
          <a:solidFill>
            <a:srgbClr val="FFFFFF">
              <a:alpha val="16000"/>
            </a:srgbClr>
          </a:solidFill>
          <a:ln/>
        </p:spPr>
        <p:txBody>
          <a:bodyPr/>
          <a:lstStyle/>
          <a:p>
            <a:endParaRPr lang="en-CO"/>
          </a:p>
        </p:txBody>
      </p:sp>
      <p:sp>
        <p:nvSpPr>
          <p:cNvPr id="32" name="Text 30"/>
          <p:cNvSpPr/>
          <p:nvPr/>
        </p:nvSpPr>
        <p:spPr>
          <a:xfrm>
            <a:off x="9572625" y="6845722"/>
            <a:ext cx="395213"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Web</a:t>
            </a:r>
          </a:p>
        </p:txBody>
      </p:sp>
      <p:sp>
        <p:nvSpPr>
          <p:cNvPr id="33" name="Text 31"/>
          <p:cNvSpPr/>
          <p:nvPr/>
        </p:nvSpPr>
        <p:spPr>
          <a:xfrm>
            <a:off x="15646837" y="6845722"/>
            <a:ext cx="1536263" cy="223838"/>
          </a:xfrm>
          <a:prstGeom prst="rect">
            <a:avLst/>
          </a:prstGeom>
          <a:noFill/>
          <a:ln/>
        </p:spPr>
        <p:txBody>
          <a:bodyPr wrap="square" lIns="25400" tIns="25400" rIns="25400" bIns="25400" rtlCol="0" anchor="t">
            <a:normAutofit lnSpcReduction="10000"/>
          </a:bodyPr>
          <a:lstStyle/>
          <a:p>
            <a:pPr marL="0" indent="0" algn="r">
              <a:buNone/>
            </a:pPr>
            <a:r>
              <a:rPr lang="en-US" sz="1200" b="1" dirty="0">
                <a:solidFill>
                  <a:srgbClr val="FFFFFF"/>
                </a:solidFill>
                <a:latin typeface="Helvetica Neue" pitchFamily="34" charset="0"/>
                <a:ea typeface="Helvetica Neue" pitchFamily="34" charset="-122"/>
                <a:cs typeface="Helvetica Neue" pitchFamily="34" charset="-120"/>
              </a:rPr>
              <a:t>quantumlends.com</a:t>
            </a:r>
            <a:endParaRPr lang="en-US" sz="1200" dirty="0"/>
          </a:p>
        </p:txBody>
      </p:sp>
      <p:sp>
        <p:nvSpPr>
          <p:cNvPr id="34" name="Shape 32"/>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36" name="Text 34"/>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14 </a:t>
            </a:r>
            <a:r>
              <a:rPr lang="en-US" sz="1088" b="1" kern="0" spc="87" dirty="0">
                <a:solidFill>
                  <a:srgbClr val="FFFFFF"/>
                </a:solidFill>
                <a:latin typeface="Helvetica Neue" pitchFamily="34" charset="0"/>
                <a:ea typeface="Helvetica Neue" pitchFamily="34" charset="-122"/>
                <a:cs typeface="Helvetica Neue" pitchFamily="34" charset="-120"/>
              </a:rPr>
              <a:t>/ 15</a:t>
            </a:r>
            <a:endParaRPr lang="en-US" sz="1088" dirty="0"/>
          </a:p>
        </p:txBody>
      </p:sp>
      <p:sp>
        <p:nvSpPr>
          <p:cNvPr id="37" name="Text 7">
            <a:extLst>
              <a:ext uri="{FF2B5EF4-FFF2-40B4-BE49-F238E27FC236}">
                <a16:creationId xmlns:a16="http://schemas.microsoft.com/office/drawing/2014/main" id="{ACA55F3E-587A-E812-8BC1-62510D27F270}"/>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11" name="Shape 0">
            <a:extLst>
              <a:ext uri="{FF2B5EF4-FFF2-40B4-BE49-F238E27FC236}">
                <a16:creationId xmlns:a16="http://schemas.microsoft.com/office/drawing/2014/main" id="{51E29FDB-8946-BBA8-B5F0-8C883CF0B4D6}"/>
              </a:ext>
            </a:extLst>
          </p:cNvPr>
          <p:cNvSpPr/>
          <p:nvPr/>
        </p:nvSpPr>
        <p:spPr>
          <a:xfrm>
            <a:off x="0" y="0"/>
            <a:ext cx="18288000" cy="10287000"/>
          </a:xfrm>
          <a:prstGeom prst="rect">
            <a:avLst/>
          </a:prstGeom>
          <a:gradFill rotWithShape="1">
            <a:gsLst>
              <a:gs pos="0">
                <a:srgbClr val="0D1B3E"/>
              </a:gs>
              <a:gs pos="100000">
                <a:srgbClr val="1A3068"/>
              </a:gs>
            </a:gsLst>
            <a:lin ang="3600000" scaled="0"/>
          </a:gradFill>
          <a:ln/>
        </p:spPr>
        <p:txBody>
          <a:bodyPr/>
          <a:lstStyle/>
          <a:p>
            <a:endParaRPr lang="en-CO"/>
          </a:p>
        </p:txBody>
      </p:sp>
      <p:pic>
        <p:nvPicPr>
          <p:cNvPr id="4" name="Image 0" descr="preencoded.png"/>
          <p:cNvPicPr>
            <a:picLocks noChangeAspect="1"/>
          </p:cNvPicPr>
          <p:nvPr/>
        </p:nvPicPr>
        <p:blipFill>
          <a:blip r:embed="rId3"/>
          <a:stretch>
            <a:fillRect/>
          </a:stretch>
        </p:blipFill>
        <p:spPr>
          <a:xfrm>
            <a:off x="1104899" y="3490823"/>
            <a:ext cx="1941091" cy="571500"/>
          </a:xfrm>
          <a:prstGeom prst="rect">
            <a:avLst/>
          </a:prstGeom>
        </p:spPr>
      </p:pic>
      <p:sp>
        <p:nvSpPr>
          <p:cNvPr id="5" name="Text 2"/>
          <p:cNvSpPr/>
          <p:nvPr/>
        </p:nvSpPr>
        <p:spPr>
          <a:xfrm>
            <a:off x="1104899" y="4462373"/>
            <a:ext cx="8679180" cy="1820317"/>
          </a:xfrm>
          <a:prstGeom prst="rect">
            <a:avLst/>
          </a:prstGeom>
          <a:noFill/>
          <a:ln/>
        </p:spPr>
        <p:txBody>
          <a:bodyPr wrap="square" lIns="25400" tIns="25400" rIns="25400" bIns="25400" rtlCol="0" anchor="t">
            <a:noAutofit/>
          </a:bodyPr>
          <a:lstStyle/>
          <a:p>
            <a:pPr marL="0" indent="0" algn="l">
              <a:buNone/>
            </a:pPr>
            <a:r>
              <a:rPr lang="en-US" sz="6000" b="1" kern="0" spc="-87" dirty="0">
                <a:solidFill>
                  <a:srgbClr val="FFFFFF"/>
                </a:solidFill>
                <a:latin typeface="Helvetica Neue" pitchFamily="34" charset="0"/>
                <a:ea typeface="Helvetica Neue" pitchFamily="34" charset="-122"/>
                <a:cs typeface="Helvetica Neue" pitchFamily="34" charset="-120"/>
              </a:rPr>
              <a:t>Lending infrastructure </a:t>
            </a:r>
            <a:r>
              <a:rPr lang="en-US" sz="6000" b="1" kern="0" spc="-87" dirty="0">
                <a:solidFill>
                  <a:srgbClr val="EE482C"/>
                </a:solidFill>
                <a:latin typeface="Helvetica Neue" pitchFamily="34" charset="0"/>
                <a:ea typeface="Helvetica Neue" pitchFamily="34" charset="-122"/>
                <a:cs typeface="Helvetica Neue" pitchFamily="34" charset="-120"/>
              </a:rPr>
              <a:t>for financial institutions</a:t>
            </a:r>
            <a:r>
              <a:rPr lang="en-US" sz="6000" b="1" kern="0" spc="-87" dirty="0">
                <a:solidFill>
                  <a:srgbClr val="FFFFFF"/>
                </a:solidFill>
                <a:latin typeface="Helvetica Neue" pitchFamily="34" charset="0"/>
                <a:ea typeface="Helvetica Neue" pitchFamily="34" charset="-122"/>
                <a:cs typeface="Helvetica Neue" pitchFamily="34" charset="-120"/>
              </a:rPr>
              <a:t>.</a:t>
            </a:r>
            <a:endParaRPr lang="en-US" sz="6000" dirty="0"/>
          </a:p>
        </p:txBody>
      </p:sp>
      <p:sp>
        <p:nvSpPr>
          <p:cNvPr id="6" name="Text 3"/>
          <p:cNvSpPr/>
          <p:nvPr/>
        </p:nvSpPr>
        <p:spPr>
          <a:xfrm>
            <a:off x="1104898" y="6425566"/>
            <a:ext cx="6307128" cy="341933"/>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1600" dirty="0">
                <a:solidFill>
                  <a:schemeClr val="bg1"/>
                </a:solidFill>
                <a:latin typeface="Helvetica Neue" pitchFamily="34" charset="0"/>
                <a:ea typeface="Helvetica Neue" pitchFamily="34" charset="-122"/>
                <a:cs typeface="Helvetica Neue" pitchFamily="34" charset="-120"/>
              </a:rPr>
              <a:t>Your SMB lending program starts here. · quantumlends.com</a:t>
            </a:r>
            <a:endParaRPr lang="en-US" sz="1600" dirty="0">
              <a:solidFill>
                <a:schemeClr val="bg1"/>
              </a:solidFill>
            </a:endParaRPr>
          </a:p>
        </p:txBody>
      </p:sp>
      <p:sp>
        <p:nvSpPr>
          <p:cNvPr id="7" name="Shape 4"/>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9" name="Text 6"/>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15 </a:t>
            </a:r>
            <a:r>
              <a:rPr lang="en-US" sz="1088" b="1" kern="0" spc="87" dirty="0">
                <a:solidFill>
                  <a:srgbClr val="FFFFFF"/>
                </a:solidFill>
                <a:latin typeface="Helvetica Neue" pitchFamily="34" charset="0"/>
                <a:ea typeface="Helvetica Neue" pitchFamily="34" charset="-122"/>
                <a:cs typeface="Helvetica Neue" pitchFamily="34" charset="-120"/>
              </a:rPr>
              <a:t>/ 15</a:t>
            </a:r>
            <a:endParaRPr lang="en-US" sz="1088" dirty="0"/>
          </a:p>
        </p:txBody>
      </p:sp>
      <p:sp>
        <p:nvSpPr>
          <p:cNvPr id="10" name="Text 7">
            <a:extLst>
              <a:ext uri="{FF2B5EF4-FFF2-40B4-BE49-F238E27FC236}">
                <a16:creationId xmlns:a16="http://schemas.microsoft.com/office/drawing/2014/main" id="{98DE7C57-4F31-C267-B839-B251F3C6A873}"/>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grpSp>
        <p:nvGrpSpPr>
          <p:cNvPr id="12" name="Google Shape;38;p1">
            <a:extLst>
              <a:ext uri="{FF2B5EF4-FFF2-40B4-BE49-F238E27FC236}">
                <a16:creationId xmlns:a16="http://schemas.microsoft.com/office/drawing/2014/main" id="{29326F4E-90C3-AC5F-FBD7-CD2431A2FADF}"/>
              </a:ext>
            </a:extLst>
          </p:cNvPr>
          <p:cNvGrpSpPr/>
          <p:nvPr/>
        </p:nvGrpSpPr>
        <p:grpSpPr>
          <a:xfrm>
            <a:off x="14657140" y="2222108"/>
            <a:ext cx="1707343" cy="1104099"/>
            <a:chOff x="15900153" y="8053167"/>
            <a:chExt cx="1707343" cy="1104099"/>
          </a:xfrm>
        </p:grpSpPr>
        <p:pic>
          <p:nvPicPr>
            <p:cNvPr id="13" name="Google Shape;39;p1" title="Dots_bluebrand.png">
              <a:extLst>
                <a:ext uri="{FF2B5EF4-FFF2-40B4-BE49-F238E27FC236}">
                  <a16:creationId xmlns:a16="http://schemas.microsoft.com/office/drawing/2014/main" id="{9D77D72C-F7FA-6E0B-72BB-BF5988F5C6C8}"/>
                </a:ext>
              </a:extLst>
            </p:cNvPr>
            <p:cNvPicPr preferRelativeResize="0"/>
            <p:nvPr/>
          </p:nvPicPr>
          <p:blipFill>
            <a:blip r:embed="rId4">
              <a:alphaModFix/>
            </a:blip>
            <a:stretch>
              <a:fillRect/>
            </a:stretch>
          </p:blipFill>
          <p:spPr>
            <a:xfrm>
              <a:off x="15900153" y="8053167"/>
              <a:ext cx="1706168" cy="573999"/>
            </a:xfrm>
            <a:prstGeom prst="rect">
              <a:avLst/>
            </a:prstGeom>
            <a:noFill/>
            <a:ln>
              <a:noFill/>
            </a:ln>
          </p:spPr>
        </p:pic>
        <p:pic>
          <p:nvPicPr>
            <p:cNvPr id="14" name="Google Shape;40;p1" title="Dots_bluebrand.png">
              <a:extLst>
                <a:ext uri="{FF2B5EF4-FFF2-40B4-BE49-F238E27FC236}">
                  <a16:creationId xmlns:a16="http://schemas.microsoft.com/office/drawing/2014/main" id="{EEFCDAF9-8DB6-8EAD-2FDA-0ACA3C1D7FB2}"/>
                </a:ext>
              </a:extLst>
            </p:cNvPr>
            <p:cNvPicPr preferRelativeResize="0"/>
            <p:nvPr/>
          </p:nvPicPr>
          <p:blipFill>
            <a:blip r:embed="rId4">
              <a:alphaModFix/>
            </a:blip>
            <a:stretch>
              <a:fillRect/>
            </a:stretch>
          </p:blipFill>
          <p:spPr>
            <a:xfrm>
              <a:off x="15901328" y="8583267"/>
              <a:ext cx="1706168" cy="57399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5525750" y="-666750"/>
            <a:ext cx="3429000" cy="3429000"/>
          </a:xfrm>
          <a:prstGeom prst="rect">
            <a:avLst/>
          </a:prstGeom>
          <a:gradFill rotWithShape="1">
            <a:gsLst>
              <a:gs pos="0">
                <a:srgbClr val="E3E7EE">
                  <a:alpha val="50000"/>
                </a:srgbClr>
              </a:gs>
              <a:gs pos="100000">
                <a:srgbClr val="E3E7EE">
                  <a:alpha val="0"/>
                </a:srgbClr>
              </a:gs>
            </a:gsLst>
            <a:path path="circle">
              <a:fillToRect l="50000" t="50000" r="50000" b="50000"/>
            </a:path>
          </a:gradFill>
          <a:ln/>
        </p:spPr>
        <p:txBody>
          <a:bodyPr/>
          <a:lstStyle/>
          <a:p>
            <a:endParaRPr lang="en-CO"/>
          </a:p>
        </p:txBody>
      </p:sp>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WHO WE ARE</a:t>
            </a:r>
            <a:endParaRPr lang="en-US" sz="1275" dirty="0">
              <a:solidFill>
                <a:srgbClr val="1A3068"/>
              </a:solidFill>
            </a:endParaRPr>
          </a:p>
        </p:txBody>
      </p:sp>
      <p:sp>
        <p:nvSpPr>
          <p:cNvPr id="4" name="Text 2"/>
          <p:cNvSpPr/>
          <p:nvPr/>
        </p:nvSpPr>
        <p:spPr>
          <a:xfrm>
            <a:off x="1104901" y="1204913"/>
            <a:ext cx="8614832" cy="2649893"/>
          </a:xfrm>
          <a:prstGeom prst="rect">
            <a:avLst/>
          </a:prstGeom>
          <a:noFill/>
          <a:ln/>
        </p:spPr>
        <p:txBody>
          <a:bodyPr wrap="square" lIns="25400" tIns="25400" rIns="25400" bIns="25400" rtlCol="0" anchor="t">
            <a:spAutoFit/>
          </a:bodyPr>
          <a:lstStyle/>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The lending infrastructure platform behind modern </a:t>
            </a:r>
            <a:r>
              <a:rPr lang="en-US" sz="5400" b="1" kern="0" spc="-92" dirty="0">
                <a:solidFill>
                  <a:srgbClr val="EE482C"/>
                </a:solidFill>
                <a:latin typeface="Helvetica Neue" pitchFamily="34" charset="0"/>
                <a:ea typeface="Helvetica Neue" pitchFamily="34" charset="-122"/>
                <a:cs typeface="Helvetica Neue" pitchFamily="34" charset="-120"/>
              </a:rPr>
              <a:t>SMB lending programs</a:t>
            </a:r>
            <a:r>
              <a:rPr lang="en-US" sz="5400" b="1" kern="0" spc="-92" dirty="0">
                <a:solidFill>
                  <a:srgbClr val="213467"/>
                </a:solidFill>
                <a:latin typeface="Helvetica Neue" pitchFamily="34" charset="0"/>
                <a:ea typeface="Helvetica Neue" pitchFamily="34" charset="-122"/>
                <a:cs typeface="Helvetica Neue" pitchFamily="34" charset="-120"/>
              </a:rPr>
              <a:t>.</a:t>
            </a:r>
            <a:endParaRPr lang="en-US" sz="5400" dirty="0"/>
          </a:p>
        </p:txBody>
      </p:sp>
      <p:sp>
        <p:nvSpPr>
          <p:cNvPr id="5" name="Text 3"/>
          <p:cNvSpPr/>
          <p:nvPr/>
        </p:nvSpPr>
        <p:spPr>
          <a:xfrm>
            <a:off x="9719733" y="1318237"/>
            <a:ext cx="7463366" cy="2499146"/>
          </a:xfrm>
          <a:prstGeom prst="rect">
            <a:avLst/>
          </a:prstGeom>
          <a:noFill/>
          <a:ln/>
        </p:spPr>
        <p:txBody>
          <a:bodyPr wrap="square" lIns="25400" tIns="25400" rIns="25400" bIns="25400" rtlCol="0" anchor="t">
            <a:spAutoFit/>
          </a:bodyPr>
          <a:lstStyle/>
          <a:p>
            <a:pPr marL="0" indent="0" algn="l">
              <a:lnSpc>
                <a:spcPct val="150000"/>
              </a:lnSpc>
              <a:buNone/>
            </a:pPr>
            <a:r>
              <a:rPr lang="en-US" dirty="0">
                <a:solidFill>
                  <a:srgbClr val="4A5163"/>
                </a:solidFill>
                <a:latin typeface="Helvetica Neue" pitchFamily="34" charset="0"/>
                <a:ea typeface="Helvetica Neue" pitchFamily="34" charset="-122"/>
                <a:cs typeface="Helvetica Neue" pitchFamily="34" charset="-120"/>
              </a:rPr>
              <a:t>Quantum Lending Solutions enables financial institutions to launch, manage, and scale SMB lending programs, without building the infrastructure themselves. We deliver the complete lending stack (origination, underwriting, compliance, servicing, and portfolio management) as modular, API-first infrastructure, with </a:t>
            </a:r>
            <a:r>
              <a:rPr lang="en-US" dirty="0">
                <a:solidFill>
                  <a:srgbClr val="EE482C"/>
                </a:solidFill>
                <a:latin typeface="Helvetica Neue" pitchFamily="34" charset="0"/>
                <a:ea typeface="Helvetica Neue" pitchFamily="34" charset="-122"/>
                <a:cs typeface="Helvetica Neue" pitchFamily="34" charset="-120"/>
              </a:rPr>
              <a:t>zero-rebuild implementation </a:t>
            </a:r>
            <a:r>
              <a:rPr lang="en-US" dirty="0">
                <a:solidFill>
                  <a:srgbClr val="4A5163"/>
                </a:solidFill>
                <a:latin typeface="Helvetica Neue" pitchFamily="34" charset="0"/>
                <a:ea typeface="Helvetica Neue" pitchFamily="34" charset="-122"/>
                <a:cs typeface="Helvetica Neue" pitchFamily="34" charset="-120"/>
              </a:rPr>
              <a:t>across existing core banking, LOS, and CRM systems.</a:t>
            </a:r>
            <a:endParaRPr lang="en-US" dirty="0"/>
          </a:p>
        </p:txBody>
      </p:sp>
      <p:sp>
        <p:nvSpPr>
          <p:cNvPr id="7" name="Shape 5"/>
          <p:cNvSpPr/>
          <p:nvPr/>
        </p:nvSpPr>
        <p:spPr>
          <a:xfrm>
            <a:off x="1104900" y="5957887"/>
            <a:ext cx="7753350" cy="9525"/>
          </a:xfrm>
          <a:prstGeom prst="rect">
            <a:avLst/>
          </a:prstGeom>
          <a:solidFill>
            <a:srgbClr val="E3E7EE"/>
          </a:solidFill>
          <a:ln/>
        </p:spPr>
        <p:txBody>
          <a:bodyPr/>
          <a:lstStyle/>
          <a:p>
            <a:endParaRPr lang="en-CO"/>
          </a:p>
        </p:txBody>
      </p:sp>
      <p:sp>
        <p:nvSpPr>
          <p:cNvPr id="8" name="Text 6"/>
          <p:cNvSpPr/>
          <p:nvPr/>
        </p:nvSpPr>
        <p:spPr>
          <a:xfrm>
            <a:off x="1104900" y="5600700"/>
            <a:ext cx="1056076"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Category</a:t>
            </a:r>
          </a:p>
        </p:txBody>
      </p:sp>
      <p:sp>
        <p:nvSpPr>
          <p:cNvPr id="9" name="Text 7"/>
          <p:cNvSpPr/>
          <p:nvPr/>
        </p:nvSpPr>
        <p:spPr>
          <a:xfrm>
            <a:off x="3458901" y="5600700"/>
            <a:ext cx="5399349"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Lending Infrastructure for Financial Institutions</a:t>
            </a:r>
            <a:endParaRPr lang="en-US" sz="1400" dirty="0"/>
          </a:p>
        </p:txBody>
      </p:sp>
      <p:sp>
        <p:nvSpPr>
          <p:cNvPr id="10" name="Shape 8"/>
          <p:cNvSpPr/>
          <p:nvPr/>
        </p:nvSpPr>
        <p:spPr>
          <a:xfrm>
            <a:off x="9429750" y="5957887"/>
            <a:ext cx="7753350" cy="9525"/>
          </a:xfrm>
          <a:prstGeom prst="rect">
            <a:avLst/>
          </a:prstGeom>
          <a:solidFill>
            <a:srgbClr val="E3E7EE"/>
          </a:solidFill>
          <a:ln/>
        </p:spPr>
        <p:txBody>
          <a:bodyPr/>
          <a:lstStyle/>
          <a:p>
            <a:endParaRPr lang="en-CO"/>
          </a:p>
        </p:txBody>
      </p:sp>
      <p:sp>
        <p:nvSpPr>
          <p:cNvPr id="11" name="Text 9"/>
          <p:cNvSpPr/>
          <p:nvPr/>
        </p:nvSpPr>
        <p:spPr>
          <a:xfrm>
            <a:off x="9429749" y="5600700"/>
            <a:ext cx="1963635"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Operating history</a:t>
            </a:r>
          </a:p>
        </p:txBody>
      </p:sp>
      <p:sp>
        <p:nvSpPr>
          <p:cNvPr id="12" name="Text 10"/>
          <p:cNvSpPr/>
          <p:nvPr/>
        </p:nvSpPr>
        <p:spPr>
          <a:xfrm>
            <a:off x="14262307" y="5600700"/>
            <a:ext cx="2920794"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15+ years of SMB lending</a:t>
            </a:r>
            <a:endParaRPr lang="en-US" sz="1400" dirty="0"/>
          </a:p>
        </p:txBody>
      </p:sp>
      <p:sp>
        <p:nvSpPr>
          <p:cNvPr id="13" name="Shape 11"/>
          <p:cNvSpPr/>
          <p:nvPr/>
        </p:nvSpPr>
        <p:spPr>
          <a:xfrm>
            <a:off x="1104900" y="6496050"/>
            <a:ext cx="7753350" cy="9525"/>
          </a:xfrm>
          <a:prstGeom prst="rect">
            <a:avLst/>
          </a:prstGeom>
          <a:solidFill>
            <a:srgbClr val="E3E7EE"/>
          </a:solidFill>
          <a:ln/>
        </p:spPr>
        <p:txBody>
          <a:bodyPr/>
          <a:lstStyle/>
          <a:p>
            <a:endParaRPr lang="en-CO"/>
          </a:p>
        </p:txBody>
      </p:sp>
      <p:sp>
        <p:nvSpPr>
          <p:cNvPr id="14" name="Text 12"/>
          <p:cNvSpPr/>
          <p:nvPr/>
        </p:nvSpPr>
        <p:spPr>
          <a:xfrm>
            <a:off x="1104900" y="6138862"/>
            <a:ext cx="1519767"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Headquarters</a:t>
            </a:r>
          </a:p>
        </p:txBody>
      </p:sp>
      <p:sp>
        <p:nvSpPr>
          <p:cNvPr id="15" name="Text 13"/>
          <p:cNvSpPr/>
          <p:nvPr/>
        </p:nvSpPr>
        <p:spPr>
          <a:xfrm>
            <a:off x="7112001" y="6138862"/>
            <a:ext cx="1746250"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Reston, Virginia</a:t>
            </a:r>
            <a:endParaRPr lang="en-US" sz="1400" dirty="0"/>
          </a:p>
        </p:txBody>
      </p:sp>
      <p:sp>
        <p:nvSpPr>
          <p:cNvPr id="16" name="Shape 14"/>
          <p:cNvSpPr/>
          <p:nvPr/>
        </p:nvSpPr>
        <p:spPr>
          <a:xfrm>
            <a:off x="9429750" y="6496050"/>
            <a:ext cx="7753350" cy="9525"/>
          </a:xfrm>
          <a:prstGeom prst="rect">
            <a:avLst/>
          </a:prstGeom>
          <a:solidFill>
            <a:srgbClr val="E3E7EE"/>
          </a:solidFill>
          <a:ln/>
        </p:spPr>
        <p:txBody>
          <a:bodyPr/>
          <a:lstStyle/>
          <a:p>
            <a:endParaRPr lang="en-CO"/>
          </a:p>
        </p:txBody>
      </p:sp>
      <p:sp>
        <p:nvSpPr>
          <p:cNvPr id="17" name="Text 15"/>
          <p:cNvSpPr/>
          <p:nvPr/>
        </p:nvSpPr>
        <p:spPr>
          <a:xfrm>
            <a:off x="9429749" y="6138862"/>
            <a:ext cx="1308661"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Legal entity</a:t>
            </a:r>
          </a:p>
        </p:txBody>
      </p:sp>
      <p:sp>
        <p:nvSpPr>
          <p:cNvPr id="18" name="Text 16"/>
          <p:cNvSpPr/>
          <p:nvPr/>
        </p:nvSpPr>
        <p:spPr>
          <a:xfrm>
            <a:off x="15227510" y="6138862"/>
            <a:ext cx="1955590"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Quantum LS LLC</a:t>
            </a:r>
            <a:endParaRPr lang="en-US" sz="1400" dirty="0"/>
          </a:p>
        </p:txBody>
      </p:sp>
      <p:sp>
        <p:nvSpPr>
          <p:cNvPr id="19" name="Shape 17"/>
          <p:cNvSpPr/>
          <p:nvPr/>
        </p:nvSpPr>
        <p:spPr>
          <a:xfrm>
            <a:off x="1104900" y="7034212"/>
            <a:ext cx="7753350" cy="9525"/>
          </a:xfrm>
          <a:prstGeom prst="rect">
            <a:avLst/>
          </a:prstGeom>
          <a:solidFill>
            <a:srgbClr val="E3E7EE"/>
          </a:solidFill>
          <a:ln/>
        </p:spPr>
        <p:txBody>
          <a:bodyPr/>
          <a:lstStyle/>
          <a:p>
            <a:endParaRPr lang="en-CO"/>
          </a:p>
        </p:txBody>
      </p:sp>
      <p:sp>
        <p:nvSpPr>
          <p:cNvPr id="20" name="Text 18"/>
          <p:cNvSpPr/>
          <p:nvPr/>
        </p:nvSpPr>
        <p:spPr>
          <a:xfrm>
            <a:off x="1104899" y="6677025"/>
            <a:ext cx="2696907"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Time to first transaction</a:t>
            </a:r>
          </a:p>
        </p:txBody>
      </p:sp>
      <p:sp>
        <p:nvSpPr>
          <p:cNvPr id="21" name="Text 19"/>
          <p:cNvSpPr/>
          <p:nvPr/>
        </p:nvSpPr>
        <p:spPr>
          <a:xfrm>
            <a:off x="7599941" y="6677025"/>
            <a:ext cx="1258309"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45–90 days</a:t>
            </a:r>
            <a:endParaRPr lang="en-US" sz="1400" dirty="0"/>
          </a:p>
        </p:txBody>
      </p:sp>
      <p:sp>
        <p:nvSpPr>
          <p:cNvPr id="22" name="Shape 20"/>
          <p:cNvSpPr/>
          <p:nvPr/>
        </p:nvSpPr>
        <p:spPr>
          <a:xfrm>
            <a:off x="9429750" y="7034212"/>
            <a:ext cx="7753350" cy="9525"/>
          </a:xfrm>
          <a:prstGeom prst="rect">
            <a:avLst/>
          </a:prstGeom>
          <a:solidFill>
            <a:srgbClr val="E3E7EE"/>
          </a:solidFill>
          <a:ln/>
        </p:spPr>
        <p:txBody>
          <a:bodyPr/>
          <a:lstStyle/>
          <a:p>
            <a:endParaRPr lang="en-CO"/>
          </a:p>
        </p:txBody>
      </p:sp>
      <p:sp>
        <p:nvSpPr>
          <p:cNvPr id="23" name="Text 21"/>
          <p:cNvSpPr/>
          <p:nvPr/>
        </p:nvSpPr>
        <p:spPr>
          <a:xfrm>
            <a:off x="9429750" y="6677025"/>
            <a:ext cx="1101703" cy="223838"/>
          </a:xfrm>
          <a:prstGeom prst="rect">
            <a:avLst/>
          </a:prstGeom>
          <a:noFill/>
          <a:ln/>
        </p:spPr>
        <p:txBody>
          <a:bodyPr wrap="square" lIns="25400" tIns="25400" rIns="25400" bIns="25400" rtlCol="0" anchor="t">
            <a:noAutofit/>
          </a:bodyPr>
          <a:lstStyle/>
          <a:p>
            <a:pPr marL="0" indent="0" algn="l">
              <a:buNone/>
            </a:pPr>
            <a:r>
              <a:rPr lang="en-US" sz="1400" dirty="0">
                <a:solidFill>
                  <a:srgbClr val="F0472C"/>
                </a:solidFill>
                <a:latin typeface="Helvetica Neue Medium" panose="02000503000000020004" pitchFamily="2" charset="0"/>
                <a:ea typeface="Helvetica Neue Medium" panose="02000503000000020004" pitchFamily="2" charset="0"/>
                <a:cs typeface="Helvetica Neue Medium" panose="02000503000000020004" pitchFamily="2" charset="0"/>
              </a:rPr>
              <a:t>Licensing</a:t>
            </a:r>
          </a:p>
        </p:txBody>
      </p:sp>
      <p:sp>
        <p:nvSpPr>
          <p:cNvPr id="24" name="Text 22"/>
          <p:cNvSpPr/>
          <p:nvPr/>
        </p:nvSpPr>
        <p:spPr>
          <a:xfrm>
            <a:off x="11088975" y="6677025"/>
            <a:ext cx="6094125" cy="223838"/>
          </a:xfrm>
          <a:prstGeom prst="rect">
            <a:avLst/>
          </a:prstGeom>
          <a:noFill/>
          <a:ln/>
        </p:spPr>
        <p:txBody>
          <a:bodyPr wrap="square" lIns="25400" tIns="25400" rIns="25400" bIns="25400" rtlCol="0" anchor="t">
            <a:noAutofit/>
          </a:bodyPr>
          <a:lstStyle/>
          <a:p>
            <a:pPr marL="0" indent="0" algn="r">
              <a:buNone/>
            </a:pPr>
            <a:r>
              <a:rPr lang="en-US" sz="1400" b="1" dirty="0">
                <a:solidFill>
                  <a:srgbClr val="213467"/>
                </a:solidFill>
                <a:latin typeface="Helvetica Neue" pitchFamily="34" charset="0"/>
                <a:ea typeface="Helvetica Neue" pitchFamily="34" charset="-122"/>
                <a:cs typeface="Helvetica Neue" pitchFamily="34" charset="-120"/>
              </a:rPr>
              <a:t>NMLS ID 1587491 · CA Finance Lenders Lic. 603 L340</a:t>
            </a:r>
            <a:endParaRPr lang="en-US" sz="1400" dirty="0"/>
          </a:p>
        </p:txBody>
      </p:sp>
      <p:sp>
        <p:nvSpPr>
          <p:cNvPr id="25" name="Shape 23"/>
          <p:cNvSpPr/>
          <p:nvPr/>
        </p:nvSpPr>
        <p:spPr>
          <a:xfrm>
            <a:off x="1104900" y="9501188"/>
            <a:ext cx="16078200" cy="9525"/>
          </a:xfrm>
          <a:prstGeom prst="rect">
            <a:avLst/>
          </a:prstGeom>
          <a:solidFill>
            <a:srgbClr val="E3E7EE"/>
          </a:solidFill>
          <a:ln/>
        </p:spPr>
        <p:txBody>
          <a:bodyPr/>
          <a:lstStyle/>
          <a:p>
            <a:endParaRPr lang="en-CO"/>
          </a:p>
        </p:txBody>
      </p:sp>
      <p:sp>
        <p:nvSpPr>
          <p:cNvPr id="27" name="Text 25"/>
          <p:cNvSpPr/>
          <p:nvPr/>
        </p:nvSpPr>
        <p:spPr>
          <a:xfrm>
            <a:off x="16670535" y="9682163"/>
            <a:ext cx="719997" cy="22383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02 </a:t>
            </a:r>
            <a:r>
              <a:rPr lang="en-US" sz="1200" b="1" kern="0" spc="87" dirty="0">
                <a:solidFill>
                  <a:srgbClr val="4A5163"/>
                </a:solidFill>
                <a:latin typeface="Helvetica Neue" pitchFamily="34" charset="0"/>
                <a:ea typeface="Helvetica Neue" pitchFamily="34" charset="-122"/>
                <a:cs typeface="Helvetica Neue" pitchFamily="34" charset="-120"/>
              </a:rPr>
              <a:t>/ 15</a:t>
            </a:r>
            <a:endParaRPr lang="en-US" sz="1200" dirty="0"/>
          </a:p>
        </p:txBody>
      </p:sp>
      <p:sp>
        <p:nvSpPr>
          <p:cNvPr id="29" name="Text 7">
            <a:extLst>
              <a:ext uri="{FF2B5EF4-FFF2-40B4-BE49-F238E27FC236}">
                <a16:creationId xmlns:a16="http://schemas.microsoft.com/office/drawing/2014/main" id="{29181230-9140-09DC-974D-222E0DFCF1E9}"/>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105363" y="-59267"/>
            <a:ext cx="18498725" cy="10405533"/>
          </a:xfrm>
          <a:prstGeom prst="rect">
            <a:avLst/>
          </a:prstGeom>
          <a:gradFill rotWithShape="1">
            <a:gsLst>
              <a:gs pos="100000">
                <a:srgbClr val="0D1B3E"/>
              </a:gs>
              <a:gs pos="0">
                <a:srgbClr val="1A3068"/>
              </a:gs>
            </a:gsLst>
            <a:lin ang="3600000" scaled="0"/>
          </a:gradFill>
          <a:ln>
            <a:solidFill>
              <a:srgbClr val="1A3068"/>
            </a:solidFill>
          </a:ln>
        </p:spPr>
        <p:txBody>
          <a:bodyPr/>
          <a:lstStyle/>
          <a:p>
            <a:endParaRPr lang="en-CO"/>
          </a:p>
        </p:txBody>
      </p:sp>
      <p:sp>
        <p:nvSpPr>
          <p:cNvPr id="4" name="Text 2"/>
          <p:cNvSpPr/>
          <p:nvPr/>
        </p:nvSpPr>
        <p:spPr>
          <a:xfrm>
            <a:off x="1104900" y="2406768"/>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chemeClr val="bg1"/>
                </a:solidFill>
                <a:latin typeface="Helvetica Neue" pitchFamily="34" charset="0"/>
                <a:ea typeface="Helvetica Neue" pitchFamily="34" charset="-122"/>
                <a:cs typeface="Helvetica Neue" pitchFamily="34" charset="-120"/>
              </a:rPr>
              <a:t>THE OPPORTUNITY</a:t>
            </a:r>
            <a:endParaRPr lang="en-US" sz="1275" dirty="0">
              <a:solidFill>
                <a:schemeClr val="bg1"/>
              </a:solidFill>
            </a:endParaRPr>
          </a:p>
        </p:txBody>
      </p:sp>
      <p:sp>
        <p:nvSpPr>
          <p:cNvPr id="5" name="Text 3"/>
          <p:cNvSpPr/>
          <p:nvPr/>
        </p:nvSpPr>
        <p:spPr>
          <a:xfrm>
            <a:off x="1104900" y="2830630"/>
            <a:ext cx="12323233" cy="1805623"/>
          </a:xfrm>
          <a:prstGeom prst="rect">
            <a:avLst/>
          </a:prstGeom>
          <a:noFill/>
          <a:ln/>
        </p:spPr>
        <p:txBody>
          <a:bodyPr wrap="square" lIns="25400" tIns="25400" rIns="25400" bIns="25400" rtlCol="0" anchor="t">
            <a:spAutoFit/>
          </a:bodyPr>
          <a:lstStyle/>
          <a:p>
            <a:pPr marL="0" indent="0" algn="l">
              <a:buNone/>
            </a:pPr>
            <a:r>
              <a:rPr lang="en-US" sz="5700" b="1" kern="0" spc="-103" dirty="0">
                <a:solidFill>
                  <a:srgbClr val="FFFFFF"/>
                </a:solidFill>
                <a:latin typeface="Helvetica Neue" pitchFamily="34" charset="0"/>
                <a:ea typeface="Helvetica Neue" pitchFamily="34" charset="-122"/>
                <a:cs typeface="Helvetica Neue" pitchFamily="34" charset="-120"/>
              </a:rPr>
              <a:t>The SMB lending opportunity is real. </a:t>
            </a:r>
            <a:r>
              <a:rPr lang="en-US" sz="5700" b="1" kern="0" spc="-103" dirty="0">
                <a:solidFill>
                  <a:schemeClr val="bg1"/>
                </a:solidFill>
                <a:latin typeface="Helvetica Neue" pitchFamily="34" charset="0"/>
                <a:ea typeface="Helvetica Neue" pitchFamily="34" charset="-122"/>
                <a:cs typeface="Helvetica Neue" pitchFamily="34" charset="-120"/>
              </a:rPr>
              <a:t>The infrastructure gap </a:t>
            </a:r>
            <a:r>
              <a:rPr lang="en-US" sz="5700" b="1" kern="0" spc="-103" dirty="0">
                <a:solidFill>
                  <a:srgbClr val="FFFFFF"/>
                </a:solidFill>
                <a:latin typeface="Helvetica Neue" pitchFamily="34" charset="0"/>
                <a:ea typeface="Helvetica Neue" pitchFamily="34" charset="-122"/>
                <a:cs typeface="Helvetica Neue" pitchFamily="34" charset="-120"/>
              </a:rPr>
              <a:t>is larger.</a:t>
            </a:r>
            <a:endParaRPr lang="en-US" sz="5700" dirty="0"/>
          </a:p>
        </p:txBody>
      </p:sp>
      <p:sp>
        <p:nvSpPr>
          <p:cNvPr id="6" name="Text 4"/>
          <p:cNvSpPr/>
          <p:nvPr/>
        </p:nvSpPr>
        <p:spPr>
          <a:xfrm>
            <a:off x="1104900" y="4918947"/>
            <a:ext cx="11184255" cy="1032421"/>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dirty="0">
                <a:solidFill>
                  <a:schemeClr val="bg1"/>
                </a:solidFill>
                <a:latin typeface="Helvetica Neue" pitchFamily="34" charset="0"/>
                <a:ea typeface="Helvetica Neue" pitchFamily="34" charset="-122"/>
                <a:cs typeface="Helvetica Neue" pitchFamily="34" charset="-120"/>
              </a:rPr>
              <a:t>Small business credit demand continues to outpace traditional lender capacity. Community banks and credit unions that have historically served SMB borrowers face growing infrastructure constraints as loan complexity, compliance requirements, and borrower expectations increase.</a:t>
            </a:r>
            <a:endParaRPr lang="en-US" sz="1800" dirty="0">
              <a:solidFill>
                <a:schemeClr val="bg1"/>
              </a:solidFill>
            </a:endParaRPr>
          </a:p>
        </p:txBody>
      </p:sp>
      <p:sp>
        <p:nvSpPr>
          <p:cNvPr id="7" name="Text 5"/>
          <p:cNvSpPr/>
          <p:nvPr/>
        </p:nvSpPr>
        <p:spPr>
          <a:xfrm>
            <a:off x="1104900" y="6718231"/>
            <a:ext cx="9935633" cy="70098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dirty="0">
                <a:solidFill>
                  <a:srgbClr val="ED6E59"/>
                </a:solidFill>
                <a:latin typeface="Helvetica Neue Medium" panose="02000503000000020004" pitchFamily="2" charset="0"/>
                <a:ea typeface="Helvetica Neue Medium" panose="02000503000000020004" pitchFamily="2" charset="0"/>
                <a:cs typeface="Helvetica Neue Medium" panose="02000503000000020004" pitchFamily="2" charset="0"/>
              </a:rPr>
              <a:t>Quantum was built to close this gap, giving lenders the infrastructure to meet SMB demand without the capital and operational overhead of building it internally.</a:t>
            </a:r>
          </a:p>
        </p:txBody>
      </p:sp>
      <p:sp>
        <p:nvSpPr>
          <p:cNvPr id="8" name="Shape 6"/>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9" name="Text 7"/>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sp>
        <p:nvSpPr>
          <p:cNvPr id="10" name="Text 8"/>
          <p:cNvSpPr/>
          <p:nvPr/>
        </p:nvSpPr>
        <p:spPr>
          <a:xfrm>
            <a:off x="16543867" y="9682163"/>
            <a:ext cx="715433" cy="20478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03 </a:t>
            </a:r>
            <a:r>
              <a:rPr lang="en-US" sz="1200" b="1" kern="0" spc="87" dirty="0">
                <a:solidFill>
                  <a:srgbClr val="FFFFFF"/>
                </a:solidFill>
                <a:latin typeface="Helvetica Neue" pitchFamily="34" charset="0"/>
                <a:ea typeface="Helvetica Neue" pitchFamily="34" charset="-122"/>
                <a:cs typeface="Helvetica Neue" pitchFamily="34" charset="-120"/>
              </a:rPr>
              <a:t>/ 15</a:t>
            </a:r>
            <a:endParaRPr lang="en-US" sz="1200" dirty="0"/>
          </a:p>
        </p:txBody>
      </p:sp>
      <p:cxnSp>
        <p:nvCxnSpPr>
          <p:cNvPr id="12" name="Straight Connector 11">
            <a:extLst>
              <a:ext uri="{FF2B5EF4-FFF2-40B4-BE49-F238E27FC236}">
                <a16:creationId xmlns:a16="http://schemas.microsoft.com/office/drawing/2014/main" id="{BB6963A0-E9DC-E8BA-DDD9-32F7EDCDFB90}"/>
              </a:ext>
            </a:extLst>
          </p:cNvPr>
          <p:cNvCxnSpPr/>
          <p:nvPr/>
        </p:nvCxnSpPr>
        <p:spPr>
          <a:xfrm>
            <a:off x="1104900" y="6316133"/>
            <a:ext cx="12323233" cy="0"/>
          </a:xfrm>
          <a:prstGeom prst="line">
            <a:avLst/>
          </a:prstGeom>
          <a:ln w="9525">
            <a:solidFill>
              <a:schemeClr val="tx2">
                <a:lumMod val="75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35466" y="-26240"/>
            <a:ext cx="18423466" cy="10313239"/>
          </a:xfrm>
          <a:prstGeom prst="rect">
            <a:avLst/>
          </a:prstGeom>
          <a:gradFill rotWithShape="1">
            <a:gsLst>
              <a:gs pos="0">
                <a:srgbClr val="E3E7EE">
                  <a:alpha val="50000"/>
                </a:srgbClr>
              </a:gs>
              <a:gs pos="100000">
                <a:srgbClr val="E3E7EE">
                  <a:alpha val="0"/>
                </a:srgbClr>
              </a:gs>
            </a:gsLst>
            <a:path path="circle">
              <a:fillToRect l="50000" t="50000" r="50000" b="50000"/>
            </a:path>
          </a:gradFill>
          <a:ln/>
        </p:spPr>
        <p:txBody>
          <a:bodyPr/>
          <a:lstStyle/>
          <a:p>
            <a:endParaRPr lang="en-CO"/>
          </a:p>
        </p:txBody>
      </p:sp>
      <p:sp>
        <p:nvSpPr>
          <p:cNvPr id="3" name="Text 1"/>
          <p:cNvSpPr/>
          <p:nvPr/>
        </p:nvSpPr>
        <p:spPr>
          <a:xfrm>
            <a:off x="1104900" y="592667"/>
            <a:ext cx="1865322" cy="440795"/>
          </a:xfrm>
          <a:prstGeom prst="rect">
            <a:avLst/>
          </a:prstGeom>
          <a:noFill/>
          <a:ln/>
        </p:spPr>
        <p:txBody>
          <a:bodyPr wrap="square" lIns="25400" tIns="25400" rIns="25400" bIns="25400" rtlCol="0" anchor="ctr">
            <a:normAutofit/>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BY THE NUMBERS</a:t>
            </a:r>
            <a:endParaRPr lang="en-US" sz="1275" dirty="0">
              <a:solidFill>
                <a:srgbClr val="1A3068"/>
              </a:solidFill>
            </a:endParaRPr>
          </a:p>
        </p:txBody>
      </p:sp>
      <p:sp>
        <p:nvSpPr>
          <p:cNvPr id="4" name="Text 2"/>
          <p:cNvSpPr/>
          <p:nvPr/>
        </p:nvSpPr>
        <p:spPr>
          <a:xfrm>
            <a:off x="1104900" y="1204913"/>
            <a:ext cx="10180108" cy="1769010"/>
          </a:xfrm>
          <a:prstGeom prst="rect">
            <a:avLst/>
          </a:prstGeom>
          <a:noFill/>
          <a:ln/>
        </p:spPr>
        <p:txBody>
          <a:bodyPr wrap="square" lIns="25400" tIns="25400" rIns="25400" bIns="25400" rtlCol="0" anchor="t">
            <a:spAutoFit/>
          </a:bodyPr>
          <a:lstStyle/>
          <a:p>
            <a:pPr marL="0" indent="0" algn="l">
              <a:lnSpc>
                <a:spcPct val="106000"/>
              </a:lnSpc>
              <a:buNone/>
            </a:pPr>
            <a:r>
              <a:rPr lang="en-US" sz="5400" b="1" kern="0" spc="-92" dirty="0">
                <a:solidFill>
                  <a:srgbClr val="F0472C"/>
                </a:solidFill>
                <a:latin typeface="Helvetica Neue" pitchFamily="34" charset="0"/>
                <a:ea typeface="Helvetica Neue" pitchFamily="34" charset="-122"/>
                <a:cs typeface="Helvetica Neue" pitchFamily="34" charset="-120"/>
              </a:rPr>
              <a:t>Built on lending performance, </a:t>
            </a:r>
            <a:r>
              <a:rPr lang="en-US" sz="5400" b="1" kern="0" spc="-92" dirty="0">
                <a:solidFill>
                  <a:srgbClr val="1A3068"/>
                </a:solidFill>
                <a:latin typeface="Helvetica Neue" pitchFamily="34" charset="0"/>
                <a:ea typeface="Helvetica Neue" pitchFamily="34" charset="-122"/>
                <a:cs typeface="Helvetica Neue" pitchFamily="34" charset="-120"/>
              </a:rPr>
              <a:t>not lending hype.</a:t>
            </a:r>
            <a:endParaRPr lang="en-US" sz="5400" dirty="0">
              <a:solidFill>
                <a:srgbClr val="1A3068"/>
              </a:solidFill>
            </a:endParaRPr>
          </a:p>
        </p:txBody>
      </p:sp>
      <p:sp>
        <p:nvSpPr>
          <p:cNvPr id="5" name="Text 3"/>
          <p:cNvSpPr/>
          <p:nvPr/>
        </p:nvSpPr>
        <p:spPr>
          <a:xfrm>
            <a:off x="1663038" y="3983393"/>
            <a:ext cx="2138894" cy="811667"/>
          </a:xfrm>
          <a:prstGeom prst="rect">
            <a:avLst/>
          </a:prstGeom>
          <a:noFill/>
          <a:ln/>
        </p:spPr>
        <p:txBody>
          <a:bodyPr wrap="square" lIns="25400" tIns="25400" rIns="25400" bIns="25400" rtlCol="0" anchor="t">
            <a:normAutofit fontScale="92500" lnSpcReduction="10000"/>
          </a:bodyPr>
          <a:lstStyle/>
          <a:p>
            <a:pPr marL="0" indent="0" algn="ctr">
              <a:lnSpc>
                <a:spcPct val="100000"/>
              </a:lnSpc>
              <a:buNone/>
            </a:pPr>
            <a:r>
              <a:rPr lang="en-US" sz="5550" kern="0" spc="-111" dirty="0">
                <a:solidFill>
                  <a:srgbClr val="213467"/>
                </a:solidFill>
                <a:latin typeface="Helvetica Neue" pitchFamily="34" charset="0"/>
                <a:ea typeface="Helvetica Neue" pitchFamily="34" charset="-122"/>
                <a:cs typeface="Helvetica Neue" pitchFamily="34" charset="-120"/>
              </a:rPr>
              <a:t>$</a:t>
            </a: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7B</a:t>
            </a:r>
            <a:r>
              <a:rPr lang="en-US" sz="5550" kern="0" spc="-111" dirty="0">
                <a:solidFill>
                  <a:srgbClr val="1A3068"/>
                </a:solidFill>
                <a:latin typeface="Helvetica Neue" pitchFamily="34" charset="0"/>
                <a:ea typeface="Helvetica Neue" pitchFamily="34" charset="-122"/>
                <a:cs typeface="Helvetica Neue" pitchFamily="34" charset="-120"/>
              </a:rPr>
              <a:t>+</a:t>
            </a:r>
            <a:endParaRPr lang="en-US" sz="5550" dirty="0">
              <a:solidFill>
                <a:srgbClr val="1A3068"/>
              </a:solidFill>
            </a:endParaRPr>
          </a:p>
        </p:txBody>
      </p:sp>
      <p:sp>
        <p:nvSpPr>
          <p:cNvPr id="6" name="Text 4"/>
          <p:cNvSpPr/>
          <p:nvPr/>
        </p:nvSpPr>
        <p:spPr>
          <a:xfrm>
            <a:off x="1663038" y="4795060"/>
            <a:ext cx="2138894" cy="297517"/>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Originated loans</a:t>
            </a:r>
            <a:endParaRPr lang="en-US" sz="1600" dirty="0"/>
          </a:p>
        </p:txBody>
      </p:sp>
      <p:sp>
        <p:nvSpPr>
          <p:cNvPr id="7" name="Text 5"/>
          <p:cNvSpPr/>
          <p:nvPr/>
        </p:nvSpPr>
        <p:spPr>
          <a:xfrm>
            <a:off x="1716009" y="5157947"/>
            <a:ext cx="2022616"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Cumulative volume across all partner institutions</a:t>
            </a:r>
            <a:endParaRPr lang="en-US" sz="1200" dirty="0">
              <a:solidFill>
                <a:schemeClr val="bg2">
                  <a:lumMod val="50000"/>
                </a:schemeClr>
              </a:solidFill>
            </a:endParaRPr>
          </a:p>
        </p:txBody>
      </p:sp>
      <p:sp>
        <p:nvSpPr>
          <p:cNvPr id="8" name="Shape 6"/>
          <p:cNvSpPr/>
          <p:nvPr/>
        </p:nvSpPr>
        <p:spPr>
          <a:xfrm>
            <a:off x="6007079" y="3975606"/>
            <a:ext cx="9525" cy="1368698"/>
          </a:xfrm>
          <a:prstGeom prst="rect">
            <a:avLst/>
          </a:prstGeom>
          <a:solidFill>
            <a:srgbClr val="E3E7EE"/>
          </a:solidFill>
          <a:ln/>
        </p:spPr>
        <p:txBody>
          <a:bodyPr/>
          <a:lstStyle/>
          <a:p>
            <a:endParaRPr lang="en-CO"/>
          </a:p>
        </p:txBody>
      </p:sp>
      <p:sp>
        <p:nvSpPr>
          <p:cNvPr id="9" name="Text 7"/>
          <p:cNvSpPr/>
          <p:nvPr/>
        </p:nvSpPr>
        <p:spPr>
          <a:xfrm>
            <a:off x="7216750" y="4032756"/>
            <a:ext cx="3712658" cy="742950"/>
          </a:xfrm>
          <a:prstGeom prst="rect">
            <a:avLst/>
          </a:prstGeom>
          <a:noFill/>
          <a:ln/>
        </p:spPr>
        <p:txBody>
          <a:bodyPr wrap="square" lIns="25400" tIns="25400" rIns="25400" bIns="25400" rtlCol="0" anchor="t">
            <a:normAutofit fontScale="92500" lnSpcReduction="20000"/>
          </a:bodyPr>
          <a:lstStyle/>
          <a:p>
            <a:pPr marL="0" indent="0" algn="ctr">
              <a:lnSpc>
                <a:spcPct val="100000"/>
              </a:lnSpc>
              <a:buNone/>
            </a:pP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250</a:t>
            </a:r>
            <a:r>
              <a:rPr lang="en-US" sz="5550" kern="0" spc="-111" dirty="0">
                <a:solidFill>
                  <a:srgbClr val="1A3068"/>
                </a:solidFill>
                <a:latin typeface="Helvetica Neue" pitchFamily="34" charset="0"/>
                <a:ea typeface="Helvetica Neue" pitchFamily="34" charset="-122"/>
                <a:cs typeface="Helvetica Neue" pitchFamily="34" charset="-120"/>
              </a:rPr>
              <a:t>+</a:t>
            </a:r>
            <a:endParaRPr lang="en-US" sz="5550" dirty="0">
              <a:solidFill>
                <a:srgbClr val="1A3068"/>
              </a:solidFill>
            </a:endParaRPr>
          </a:p>
        </p:txBody>
      </p:sp>
      <p:sp>
        <p:nvSpPr>
          <p:cNvPr id="10" name="Text 8"/>
          <p:cNvSpPr/>
          <p:nvPr/>
        </p:nvSpPr>
        <p:spPr>
          <a:xfrm>
            <a:off x="7368030" y="4818280"/>
            <a:ext cx="3331734" cy="297517"/>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Active partners</a:t>
            </a:r>
            <a:endParaRPr lang="en-US" sz="1600" dirty="0"/>
          </a:p>
        </p:txBody>
      </p:sp>
      <p:sp>
        <p:nvSpPr>
          <p:cNvPr id="11" name="Text 9"/>
          <p:cNvSpPr/>
          <p:nvPr/>
        </p:nvSpPr>
        <p:spPr>
          <a:xfrm>
            <a:off x="7779762" y="5171176"/>
            <a:ext cx="2365399"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Institutions running programs on QLS infrastructure</a:t>
            </a:r>
            <a:endParaRPr lang="en-US" sz="1200" dirty="0">
              <a:solidFill>
                <a:schemeClr val="bg2">
                  <a:lumMod val="50000"/>
                </a:schemeClr>
              </a:solidFill>
            </a:endParaRPr>
          </a:p>
        </p:txBody>
      </p:sp>
      <p:sp>
        <p:nvSpPr>
          <p:cNvPr id="12" name="Shape 10"/>
          <p:cNvSpPr/>
          <p:nvPr/>
        </p:nvSpPr>
        <p:spPr>
          <a:xfrm>
            <a:off x="11908319" y="3975606"/>
            <a:ext cx="9525" cy="1368698"/>
          </a:xfrm>
          <a:prstGeom prst="rect">
            <a:avLst/>
          </a:prstGeom>
          <a:solidFill>
            <a:srgbClr val="E3E7EE"/>
          </a:solidFill>
          <a:ln/>
        </p:spPr>
        <p:txBody>
          <a:bodyPr/>
          <a:lstStyle/>
          <a:p>
            <a:endParaRPr lang="en-CO"/>
          </a:p>
        </p:txBody>
      </p:sp>
      <p:sp>
        <p:nvSpPr>
          <p:cNvPr id="13" name="Text 11"/>
          <p:cNvSpPr/>
          <p:nvPr/>
        </p:nvSpPr>
        <p:spPr>
          <a:xfrm>
            <a:off x="13648736" y="4032756"/>
            <a:ext cx="2396122" cy="742950"/>
          </a:xfrm>
          <a:prstGeom prst="rect">
            <a:avLst/>
          </a:prstGeom>
          <a:noFill/>
          <a:ln/>
        </p:spPr>
        <p:txBody>
          <a:bodyPr wrap="square" lIns="25400" tIns="25400" rIns="25400" bIns="25400" rtlCol="0" anchor="t">
            <a:normAutofit fontScale="92500" lnSpcReduction="20000"/>
          </a:bodyPr>
          <a:lstStyle/>
          <a:p>
            <a:pPr marL="0" indent="0" algn="ctr">
              <a:lnSpc>
                <a:spcPct val="100000"/>
              </a:lnSpc>
              <a:buNone/>
            </a:pP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15</a:t>
            </a:r>
            <a:r>
              <a:rPr lang="en-US" sz="3150" kern="0" spc="-111" dirty="0">
                <a:solidFill>
                  <a:srgbClr val="213467"/>
                </a:solidFill>
                <a:latin typeface="Helvetica Neue" pitchFamily="34" charset="0"/>
                <a:ea typeface="Helvetica Neue" pitchFamily="34" charset="-122"/>
                <a:cs typeface="Helvetica Neue" pitchFamily="34" charset="-120"/>
              </a:rPr>
              <a:t>yrs</a:t>
            </a:r>
            <a:endParaRPr lang="en-US" sz="5550" dirty="0"/>
          </a:p>
        </p:txBody>
      </p:sp>
      <p:sp>
        <p:nvSpPr>
          <p:cNvPr id="14" name="Text 12"/>
          <p:cNvSpPr/>
          <p:nvPr/>
        </p:nvSpPr>
        <p:spPr>
          <a:xfrm>
            <a:off x="13558255" y="4818280"/>
            <a:ext cx="2396122" cy="297517"/>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SMB lending</a:t>
            </a:r>
            <a:endParaRPr lang="en-US" sz="1600" dirty="0"/>
          </a:p>
        </p:txBody>
      </p:sp>
      <p:sp>
        <p:nvSpPr>
          <p:cNvPr id="15" name="Text 13"/>
          <p:cNvSpPr/>
          <p:nvPr/>
        </p:nvSpPr>
        <p:spPr>
          <a:xfrm>
            <a:off x="13558255" y="5186259"/>
            <a:ext cx="2577084"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Operating programs, not just building software</a:t>
            </a:r>
            <a:endParaRPr lang="en-US" sz="1200" dirty="0">
              <a:solidFill>
                <a:schemeClr val="bg2">
                  <a:lumMod val="50000"/>
                </a:schemeClr>
              </a:solidFill>
            </a:endParaRPr>
          </a:p>
        </p:txBody>
      </p:sp>
      <p:sp>
        <p:nvSpPr>
          <p:cNvPr id="17" name="Text 15"/>
          <p:cNvSpPr/>
          <p:nvPr/>
        </p:nvSpPr>
        <p:spPr>
          <a:xfrm>
            <a:off x="1104900" y="6333844"/>
            <a:ext cx="3244834" cy="742950"/>
          </a:xfrm>
          <a:prstGeom prst="rect">
            <a:avLst/>
          </a:prstGeom>
          <a:noFill/>
          <a:ln/>
        </p:spPr>
        <p:txBody>
          <a:bodyPr wrap="square" lIns="25400" tIns="25400" rIns="25400" bIns="25400" rtlCol="0" anchor="t">
            <a:normAutofit fontScale="92500" lnSpcReduction="20000"/>
          </a:bodyPr>
          <a:lstStyle/>
          <a:p>
            <a:pPr marL="0" indent="0" algn="ctr">
              <a:lnSpc>
                <a:spcPct val="100000"/>
              </a:lnSpc>
              <a:buNone/>
            </a:pP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10K</a:t>
            </a:r>
            <a:r>
              <a:rPr lang="en-US" sz="5550" kern="0" spc="-111" dirty="0">
                <a:solidFill>
                  <a:srgbClr val="1A3068"/>
                </a:solidFill>
                <a:latin typeface="Helvetica Neue" pitchFamily="34" charset="0"/>
                <a:ea typeface="Helvetica Neue" pitchFamily="34" charset="-122"/>
                <a:cs typeface="Helvetica Neue" pitchFamily="34" charset="-120"/>
              </a:rPr>
              <a:t>+</a:t>
            </a:r>
            <a:endParaRPr lang="en-US" sz="5550" dirty="0">
              <a:solidFill>
                <a:srgbClr val="1A3068"/>
              </a:solidFill>
            </a:endParaRPr>
          </a:p>
        </p:txBody>
      </p:sp>
      <p:sp>
        <p:nvSpPr>
          <p:cNvPr id="18" name="Text 16"/>
          <p:cNvSpPr/>
          <p:nvPr/>
        </p:nvSpPr>
        <p:spPr>
          <a:xfrm>
            <a:off x="1104900" y="7104312"/>
            <a:ext cx="3244834" cy="297517"/>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SMBs served</a:t>
            </a:r>
            <a:endParaRPr lang="en-US" sz="1600" dirty="0"/>
          </a:p>
        </p:txBody>
      </p:sp>
      <p:sp>
        <p:nvSpPr>
          <p:cNvPr id="19" name="Text 17"/>
          <p:cNvSpPr/>
          <p:nvPr/>
        </p:nvSpPr>
        <p:spPr>
          <a:xfrm>
            <a:off x="1604870" y="7573756"/>
            <a:ext cx="2303703"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Aggregate across all partner lending portfolios</a:t>
            </a:r>
            <a:endParaRPr lang="en-US" sz="1200" dirty="0">
              <a:solidFill>
                <a:schemeClr val="bg2">
                  <a:lumMod val="50000"/>
                </a:schemeClr>
              </a:solidFill>
            </a:endParaRPr>
          </a:p>
        </p:txBody>
      </p:sp>
      <p:sp>
        <p:nvSpPr>
          <p:cNvPr id="20" name="Shape 18"/>
          <p:cNvSpPr/>
          <p:nvPr/>
        </p:nvSpPr>
        <p:spPr>
          <a:xfrm>
            <a:off x="6007079" y="6276694"/>
            <a:ext cx="9525" cy="1368698"/>
          </a:xfrm>
          <a:prstGeom prst="rect">
            <a:avLst/>
          </a:prstGeom>
          <a:solidFill>
            <a:srgbClr val="E3E7EE"/>
          </a:solidFill>
          <a:ln/>
        </p:spPr>
        <p:txBody>
          <a:bodyPr/>
          <a:lstStyle/>
          <a:p>
            <a:endParaRPr lang="en-CO"/>
          </a:p>
        </p:txBody>
      </p:sp>
      <p:sp>
        <p:nvSpPr>
          <p:cNvPr id="21" name="Text 19"/>
          <p:cNvSpPr/>
          <p:nvPr/>
        </p:nvSpPr>
        <p:spPr>
          <a:xfrm>
            <a:off x="7216750" y="6333844"/>
            <a:ext cx="3712658" cy="742950"/>
          </a:xfrm>
          <a:prstGeom prst="rect">
            <a:avLst/>
          </a:prstGeom>
          <a:noFill/>
          <a:ln/>
        </p:spPr>
        <p:txBody>
          <a:bodyPr wrap="square" lIns="25400" tIns="25400" rIns="25400" bIns="25400" rtlCol="0" anchor="t">
            <a:normAutofit fontScale="92500" lnSpcReduction="20000"/>
          </a:bodyPr>
          <a:lstStyle/>
          <a:p>
            <a:pPr marL="0" indent="0" algn="ctr">
              <a:lnSpc>
                <a:spcPct val="100000"/>
              </a:lnSpc>
              <a:buNone/>
            </a:pPr>
            <a:r>
              <a:rPr lang="en-US" sz="5550" kern="0" spc="-111" dirty="0">
                <a:solidFill>
                  <a:srgbClr val="213467"/>
                </a:solidFill>
                <a:latin typeface="Helvetica Neue" pitchFamily="34" charset="0"/>
                <a:ea typeface="Helvetica Neue" pitchFamily="34" charset="-122"/>
                <a:cs typeface="Helvetica Neue" pitchFamily="34" charset="-120"/>
              </a:rPr>
              <a:t>$</a:t>
            </a: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170</a:t>
            </a:r>
            <a:r>
              <a:rPr lang="en-US" sz="5550" kern="0" spc="-111" dirty="0">
                <a:solidFill>
                  <a:srgbClr val="213467"/>
                </a:solidFill>
                <a:latin typeface="Helvetica Neue" pitchFamily="34" charset="0"/>
                <a:ea typeface="Helvetica Neue" pitchFamily="34" charset="-122"/>
                <a:cs typeface="Helvetica Neue" pitchFamily="34" charset="-120"/>
              </a:rPr>
              <a:t>M</a:t>
            </a:r>
            <a:endParaRPr lang="en-US" sz="5550" dirty="0"/>
          </a:p>
        </p:txBody>
      </p:sp>
      <p:sp>
        <p:nvSpPr>
          <p:cNvPr id="22" name="Text 20"/>
          <p:cNvSpPr/>
          <p:nvPr/>
        </p:nvSpPr>
        <p:spPr>
          <a:xfrm>
            <a:off x="7779762" y="7104312"/>
            <a:ext cx="2595057" cy="543739"/>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Active loan portfolio under management</a:t>
            </a:r>
            <a:endParaRPr lang="en-US" sz="1600" dirty="0"/>
          </a:p>
        </p:txBody>
      </p:sp>
      <p:sp>
        <p:nvSpPr>
          <p:cNvPr id="23" name="Text 21"/>
          <p:cNvSpPr/>
          <p:nvPr/>
        </p:nvSpPr>
        <p:spPr>
          <a:xfrm>
            <a:off x="7880854" y="7734169"/>
            <a:ext cx="2384449"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Across active partner program portfolios · point-in-time</a:t>
            </a:r>
            <a:endParaRPr lang="en-US" sz="1200" dirty="0">
              <a:solidFill>
                <a:schemeClr val="bg2">
                  <a:lumMod val="50000"/>
                </a:schemeClr>
              </a:solidFill>
            </a:endParaRPr>
          </a:p>
        </p:txBody>
      </p:sp>
      <p:sp>
        <p:nvSpPr>
          <p:cNvPr id="24" name="Shape 22"/>
          <p:cNvSpPr/>
          <p:nvPr/>
        </p:nvSpPr>
        <p:spPr>
          <a:xfrm>
            <a:off x="11908319" y="6276694"/>
            <a:ext cx="9525" cy="1368698"/>
          </a:xfrm>
          <a:prstGeom prst="rect">
            <a:avLst/>
          </a:prstGeom>
          <a:solidFill>
            <a:srgbClr val="E3E7EE"/>
          </a:solidFill>
          <a:ln/>
        </p:spPr>
        <p:txBody>
          <a:bodyPr/>
          <a:lstStyle/>
          <a:p>
            <a:endParaRPr lang="en-CO"/>
          </a:p>
        </p:txBody>
      </p:sp>
      <p:sp>
        <p:nvSpPr>
          <p:cNvPr id="25" name="Text 23"/>
          <p:cNvSpPr/>
          <p:nvPr/>
        </p:nvSpPr>
        <p:spPr>
          <a:xfrm>
            <a:off x="13760416" y="6265633"/>
            <a:ext cx="2174914" cy="742950"/>
          </a:xfrm>
          <a:prstGeom prst="rect">
            <a:avLst/>
          </a:prstGeom>
          <a:noFill/>
          <a:ln/>
        </p:spPr>
        <p:txBody>
          <a:bodyPr wrap="square" lIns="25400" tIns="25400" rIns="25400" bIns="25400" rtlCol="0" anchor="t">
            <a:normAutofit fontScale="92500" lnSpcReduction="20000"/>
          </a:bodyPr>
          <a:lstStyle/>
          <a:p>
            <a:pPr marL="0" indent="0" algn="ctr">
              <a:lnSpc>
                <a:spcPct val="100000"/>
              </a:lnSpc>
              <a:buNone/>
            </a:pPr>
            <a:r>
              <a:rPr lang="en-US" sz="5550" kern="0" spc="-111" dirty="0">
                <a:solidFill>
                  <a:srgbClr val="213467"/>
                </a:solidFill>
                <a:latin typeface="Helvetica Neue" pitchFamily="34" charset="0"/>
                <a:ea typeface="Helvetica Neue" pitchFamily="34" charset="-122"/>
                <a:cs typeface="Helvetica Neue" pitchFamily="34" charset="-120"/>
              </a:rPr>
              <a:t>$</a:t>
            </a:r>
            <a:r>
              <a:rPr lang="en-US" sz="5550" kern="0" spc="-111" dirty="0">
                <a:solidFill>
                  <a:srgbClr val="213467"/>
                </a:solidFill>
                <a:latin typeface="Helvetica Neue Medium" panose="02000503000000020004" pitchFamily="2" charset="0"/>
                <a:ea typeface="Helvetica Neue Medium" panose="02000503000000020004" pitchFamily="2" charset="0"/>
                <a:cs typeface="Helvetica Neue Medium" panose="02000503000000020004" pitchFamily="2" charset="0"/>
              </a:rPr>
              <a:t>298</a:t>
            </a:r>
            <a:r>
              <a:rPr lang="en-US" sz="5550" kern="0" spc="-111" dirty="0">
                <a:solidFill>
                  <a:srgbClr val="213467"/>
                </a:solidFill>
                <a:latin typeface="Helvetica Neue" pitchFamily="34" charset="0"/>
                <a:ea typeface="Helvetica Neue" pitchFamily="34" charset="-122"/>
                <a:cs typeface="Helvetica Neue" pitchFamily="34" charset="-120"/>
              </a:rPr>
              <a:t>M</a:t>
            </a:r>
            <a:endParaRPr lang="en-US" sz="5550" dirty="0"/>
          </a:p>
        </p:txBody>
      </p:sp>
      <p:sp>
        <p:nvSpPr>
          <p:cNvPr id="26" name="Text 24"/>
          <p:cNvSpPr/>
          <p:nvPr/>
        </p:nvSpPr>
        <p:spPr>
          <a:xfrm>
            <a:off x="13558254" y="7011511"/>
            <a:ext cx="2510410" cy="543739"/>
          </a:xfrm>
          <a:prstGeom prst="rect">
            <a:avLst/>
          </a:prstGeom>
          <a:noFill/>
          <a:ln/>
        </p:spPr>
        <p:txBody>
          <a:bodyPr wrap="square" lIns="25400" tIns="25400" rIns="25400" bIns="25400" rtlCol="0" anchor="t">
            <a:spAutoFit/>
          </a:bodyPr>
          <a:lstStyle/>
          <a:p>
            <a:pPr marL="0" indent="0" algn="ctr">
              <a:buNone/>
            </a:pPr>
            <a:r>
              <a:rPr lang="en-US" sz="1600" b="1" dirty="0">
                <a:solidFill>
                  <a:srgbClr val="1D2230"/>
                </a:solidFill>
                <a:latin typeface="Helvetica Neue" pitchFamily="34" charset="0"/>
                <a:ea typeface="Helvetica Neue" pitchFamily="34" charset="-122"/>
                <a:cs typeface="Helvetica Neue" pitchFamily="34" charset="-120"/>
              </a:rPr>
              <a:t>Active line-of-credit commitments</a:t>
            </a:r>
            <a:endParaRPr lang="en-US" sz="1600" dirty="0"/>
          </a:p>
        </p:txBody>
      </p:sp>
      <p:sp>
        <p:nvSpPr>
          <p:cNvPr id="27" name="Text 25"/>
          <p:cNvSpPr/>
          <p:nvPr/>
        </p:nvSpPr>
        <p:spPr>
          <a:xfrm>
            <a:off x="13760415" y="7601753"/>
            <a:ext cx="2374924" cy="420628"/>
          </a:xfrm>
          <a:prstGeom prst="rect">
            <a:avLst/>
          </a:prstGeom>
          <a:noFill/>
          <a:ln/>
        </p:spPr>
        <p:txBody>
          <a:bodyPr wrap="square" lIns="25400" tIns="25400" rIns="25400" bIns="25400" rtlCol="0" anchor="t">
            <a:spAutoFit/>
          </a:bodyPr>
          <a:lstStyle/>
          <a:p>
            <a:pPr marL="0" indent="0" algn="ctr">
              <a:buNone/>
            </a:pPr>
            <a:r>
              <a:rPr lang="en-US" sz="1200" dirty="0">
                <a:solidFill>
                  <a:schemeClr val="bg2">
                    <a:lumMod val="50000"/>
                  </a:schemeClr>
                </a:solidFill>
                <a:latin typeface="Helvetica Neue" pitchFamily="34" charset="0"/>
                <a:ea typeface="Helvetica Neue" pitchFamily="34" charset="-122"/>
                <a:cs typeface="Helvetica Neue" pitchFamily="34" charset="-120"/>
              </a:rPr>
              <a:t>Across active partner program portfolios · point-in-time</a:t>
            </a:r>
            <a:endParaRPr lang="en-US" sz="1200" dirty="0">
              <a:solidFill>
                <a:schemeClr val="bg2">
                  <a:lumMod val="50000"/>
                </a:schemeClr>
              </a:solidFill>
            </a:endParaRPr>
          </a:p>
        </p:txBody>
      </p:sp>
      <p:sp>
        <p:nvSpPr>
          <p:cNvPr id="28" name="Shape 26"/>
          <p:cNvSpPr/>
          <p:nvPr/>
        </p:nvSpPr>
        <p:spPr>
          <a:xfrm>
            <a:off x="1104900" y="9501188"/>
            <a:ext cx="16078200" cy="9525"/>
          </a:xfrm>
          <a:prstGeom prst="rect">
            <a:avLst/>
          </a:prstGeom>
          <a:solidFill>
            <a:srgbClr val="E3E7EE"/>
          </a:solidFill>
          <a:ln/>
        </p:spPr>
        <p:txBody>
          <a:bodyPr/>
          <a:lstStyle/>
          <a:p>
            <a:endParaRPr lang="en-CO"/>
          </a:p>
        </p:txBody>
      </p:sp>
      <p:sp>
        <p:nvSpPr>
          <p:cNvPr id="30" name="Text 28"/>
          <p:cNvSpPr/>
          <p:nvPr/>
        </p:nvSpPr>
        <p:spPr>
          <a:xfrm>
            <a:off x="16670535" y="9682163"/>
            <a:ext cx="686131" cy="20478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04 </a:t>
            </a:r>
            <a:r>
              <a:rPr lang="en-US" sz="1200" b="1" kern="0" spc="87" dirty="0">
                <a:solidFill>
                  <a:srgbClr val="4A5163"/>
                </a:solidFill>
                <a:latin typeface="Helvetica Neue" pitchFamily="34" charset="0"/>
                <a:ea typeface="Helvetica Neue" pitchFamily="34" charset="-122"/>
                <a:cs typeface="Helvetica Neue" pitchFamily="34" charset="-120"/>
              </a:rPr>
              <a:t>/ 15</a:t>
            </a:r>
            <a:endParaRPr lang="en-US" sz="1200" dirty="0"/>
          </a:p>
        </p:txBody>
      </p:sp>
      <p:sp>
        <p:nvSpPr>
          <p:cNvPr id="32" name="Text 7">
            <a:extLst>
              <a:ext uri="{FF2B5EF4-FFF2-40B4-BE49-F238E27FC236}">
                <a16:creationId xmlns:a16="http://schemas.microsoft.com/office/drawing/2014/main" id="{1E75087D-8F66-6A03-0F51-59EC1956DB5C}"/>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7F9"/>
        </a:solidFill>
        <a:effectLst/>
      </p:bgPr>
    </p:bg>
    <p:spTree>
      <p:nvGrpSpPr>
        <p:cNvPr id="1" name=""/>
        <p:cNvGrpSpPr/>
        <p:nvPr/>
      </p:nvGrpSpPr>
      <p:grpSpPr>
        <a:xfrm>
          <a:off x="0" y="0"/>
          <a:ext cx="0" cy="0"/>
          <a:chOff x="0" y="0"/>
          <a:chExt cx="0" cy="0"/>
        </a:xfrm>
      </p:grpSpPr>
      <p:sp>
        <p:nvSpPr>
          <p:cNvPr id="3" name="Text 1"/>
          <p:cNvSpPr/>
          <p:nvPr/>
        </p:nvSpPr>
        <p:spPr>
          <a:xfrm>
            <a:off x="1104900" y="776287"/>
            <a:ext cx="1570567" cy="257175"/>
          </a:xfrm>
          <a:prstGeom prst="rect">
            <a:avLst/>
          </a:prstGeom>
          <a:noFill/>
          <a:ln/>
        </p:spPr>
        <p:txBody>
          <a:bodyPr wrap="square" lIns="25400" tIns="25400" rIns="25400" bIns="25400" rtlCol="0" anchor="ctr">
            <a:normAutofit/>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WHO WE SERVE</a:t>
            </a:r>
            <a:endParaRPr lang="en-US" sz="1275" dirty="0">
              <a:solidFill>
                <a:srgbClr val="1A3068"/>
              </a:solidFill>
            </a:endParaRPr>
          </a:p>
        </p:txBody>
      </p:sp>
      <p:sp>
        <p:nvSpPr>
          <p:cNvPr id="4" name="Text 2"/>
          <p:cNvSpPr/>
          <p:nvPr/>
        </p:nvSpPr>
        <p:spPr>
          <a:xfrm>
            <a:off x="1104900" y="1185862"/>
            <a:ext cx="7852833" cy="1889649"/>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Five institution types. One </a:t>
            </a:r>
            <a:r>
              <a:rPr lang="en-US" sz="5400" b="1" kern="0" spc="-92" dirty="0">
                <a:solidFill>
                  <a:srgbClr val="EE482C"/>
                </a:solidFill>
                <a:latin typeface="Helvetica Neue" pitchFamily="34" charset="0"/>
                <a:ea typeface="Helvetica Neue" pitchFamily="34" charset="-122"/>
                <a:cs typeface="Helvetica Neue" pitchFamily="34" charset="-120"/>
              </a:rPr>
              <a:t>infrastructure layer</a:t>
            </a:r>
            <a:r>
              <a:rPr lang="en-US" sz="5400" b="1" kern="0" spc="-92" dirty="0">
                <a:solidFill>
                  <a:srgbClr val="213467"/>
                </a:solidFill>
                <a:latin typeface="Helvetica Neue" pitchFamily="34" charset="0"/>
                <a:ea typeface="Helvetica Neue" pitchFamily="34" charset="-122"/>
                <a:cs typeface="Helvetica Neue" pitchFamily="34" charset="-120"/>
              </a:rPr>
              <a:t>.</a:t>
            </a:r>
            <a:endParaRPr lang="en-US" sz="5400" dirty="0"/>
          </a:p>
        </p:txBody>
      </p:sp>
      <p:sp>
        <p:nvSpPr>
          <p:cNvPr id="5" name="Shape 3"/>
          <p:cNvSpPr/>
          <p:nvPr/>
        </p:nvSpPr>
        <p:spPr>
          <a:xfrm>
            <a:off x="1104900" y="4440138"/>
            <a:ext cx="2986980" cy="3165649"/>
          </a:xfrm>
          <a:prstGeom prst="roundRect">
            <a:avLst>
              <a:gd name="adj" fmla="val 638"/>
            </a:avLst>
          </a:prstGeom>
          <a:solidFill>
            <a:srgbClr val="FFFFFF"/>
          </a:solidFill>
          <a:ln w="9525">
            <a:solidFill>
              <a:srgbClr val="E3E7EE"/>
            </a:solidFill>
            <a:prstDash val="solid"/>
          </a:ln>
        </p:spPr>
        <p:txBody>
          <a:bodyPr/>
          <a:lstStyle/>
          <a:p>
            <a:endParaRPr lang="en-CO"/>
          </a:p>
        </p:txBody>
      </p:sp>
      <p:sp>
        <p:nvSpPr>
          <p:cNvPr id="6" name="Text 4"/>
          <p:cNvSpPr/>
          <p:nvPr/>
        </p:nvSpPr>
        <p:spPr>
          <a:xfrm>
            <a:off x="1457325" y="4811613"/>
            <a:ext cx="2510344"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Community Banks</a:t>
            </a:r>
            <a:endParaRPr lang="en-US" sz="1950" dirty="0"/>
          </a:p>
        </p:txBody>
      </p:sp>
      <p:sp>
        <p:nvSpPr>
          <p:cNvPr id="7" name="Text 5"/>
          <p:cNvSpPr/>
          <p:nvPr/>
        </p:nvSpPr>
        <p:spPr>
          <a:xfrm>
            <a:off x="1457325" y="5208612"/>
            <a:ext cx="2358330" cy="1706612"/>
          </a:xfrm>
          <a:prstGeom prst="rect">
            <a:avLst/>
          </a:prstGeom>
          <a:noFill/>
          <a:ln/>
        </p:spPr>
        <p:txBody>
          <a:bodyPr wrap="square" lIns="25400" tIns="25400" rIns="25400" bIns="25400" rtlCol="0" anchor="t">
            <a:normAutofit fontScale="925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Building or scaling an SMB program without a dedicated tech team: branded, managed solutions that minimize operational burden.</a:t>
            </a:r>
            <a:endParaRPr lang="en-US" sz="1500" dirty="0"/>
          </a:p>
        </p:txBody>
      </p:sp>
      <p:sp>
        <p:nvSpPr>
          <p:cNvPr id="8" name="Text 6"/>
          <p:cNvSpPr/>
          <p:nvPr/>
        </p:nvSpPr>
        <p:spPr>
          <a:xfrm>
            <a:off x="1457325" y="7048574"/>
            <a:ext cx="2358330"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6B7385"/>
                </a:solidFill>
                <a:latin typeface="Helvetica Neue" pitchFamily="34" charset="0"/>
                <a:ea typeface="Helvetica Neue" pitchFamily="34" charset="-122"/>
                <a:cs typeface="Helvetica Neue" pitchFamily="34" charset="-120"/>
              </a:rPr>
              <a:t>Recommended </a:t>
            </a:r>
            <a:r>
              <a:rPr lang="en-US" sz="1200" b="1" dirty="0">
                <a:solidFill>
                  <a:srgbClr val="213467"/>
                </a:solidFill>
                <a:latin typeface="Helvetica Neue" pitchFamily="34" charset="0"/>
                <a:ea typeface="Helvetica Neue" pitchFamily="34" charset="-122"/>
                <a:cs typeface="Helvetica Neue" pitchFamily="34" charset="-120"/>
              </a:rPr>
              <a:t>Flex · Ignite</a:t>
            </a:r>
            <a:endParaRPr lang="en-US" sz="1200" dirty="0"/>
          </a:p>
        </p:txBody>
      </p:sp>
      <p:sp>
        <p:nvSpPr>
          <p:cNvPr id="9" name="Shape 7"/>
          <p:cNvSpPr/>
          <p:nvPr/>
        </p:nvSpPr>
        <p:spPr>
          <a:xfrm>
            <a:off x="4377630" y="4440138"/>
            <a:ext cx="2987055" cy="3165649"/>
          </a:xfrm>
          <a:prstGeom prst="roundRect">
            <a:avLst>
              <a:gd name="adj" fmla="val 638"/>
            </a:avLst>
          </a:prstGeom>
          <a:solidFill>
            <a:srgbClr val="FFFFFF"/>
          </a:solidFill>
          <a:ln w="9525">
            <a:solidFill>
              <a:srgbClr val="E3E7EE"/>
            </a:solidFill>
            <a:prstDash val="solid"/>
          </a:ln>
        </p:spPr>
        <p:txBody>
          <a:bodyPr/>
          <a:lstStyle/>
          <a:p>
            <a:endParaRPr lang="en-CO"/>
          </a:p>
        </p:txBody>
      </p:sp>
      <p:sp>
        <p:nvSpPr>
          <p:cNvPr id="10" name="Text 8"/>
          <p:cNvSpPr/>
          <p:nvPr/>
        </p:nvSpPr>
        <p:spPr>
          <a:xfrm>
            <a:off x="4730055" y="4811613"/>
            <a:ext cx="2510425"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Regional Banks</a:t>
            </a:r>
            <a:endParaRPr lang="en-US" sz="1950" dirty="0"/>
          </a:p>
        </p:txBody>
      </p:sp>
      <p:sp>
        <p:nvSpPr>
          <p:cNvPr id="11" name="Text 9"/>
          <p:cNvSpPr/>
          <p:nvPr/>
        </p:nvSpPr>
        <p:spPr>
          <a:xfrm>
            <a:off x="4730055" y="5208612"/>
            <a:ext cx="2358405" cy="1706612"/>
          </a:xfrm>
          <a:prstGeom prst="rect">
            <a:avLst/>
          </a:prstGeom>
          <a:noFill/>
          <a:ln/>
        </p:spPr>
        <p:txBody>
          <a:bodyPr wrap="square" lIns="25400" tIns="25400" rIns="25400" bIns="25400" rtlCol="0" anchor="t">
            <a:normAutofit/>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Expanding SMB portfolio capacity with configurable, API-native infrastructure and maximum control over their core systems.</a:t>
            </a:r>
            <a:endParaRPr lang="en-US" sz="1500" dirty="0"/>
          </a:p>
        </p:txBody>
      </p:sp>
      <p:sp>
        <p:nvSpPr>
          <p:cNvPr id="12" name="Text 10"/>
          <p:cNvSpPr/>
          <p:nvPr/>
        </p:nvSpPr>
        <p:spPr>
          <a:xfrm>
            <a:off x="4730055" y="7048574"/>
            <a:ext cx="2358405"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6B7385"/>
                </a:solidFill>
                <a:latin typeface="Helvetica Neue" pitchFamily="34" charset="0"/>
                <a:ea typeface="Helvetica Neue" pitchFamily="34" charset="-122"/>
                <a:cs typeface="Helvetica Neue" pitchFamily="34" charset="-120"/>
              </a:rPr>
              <a:t>Recommended </a:t>
            </a:r>
            <a:r>
              <a:rPr lang="en-US" sz="1200" b="1" dirty="0">
                <a:solidFill>
                  <a:srgbClr val="213467"/>
                </a:solidFill>
                <a:latin typeface="Helvetica Neue" pitchFamily="34" charset="0"/>
                <a:ea typeface="Helvetica Neue" pitchFamily="34" charset="-122"/>
                <a:cs typeface="Helvetica Neue" pitchFamily="34" charset="-120"/>
              </a:rPr>
              <a:t>Core · Flex</a:t>
            </a:r>
            <a:endParaRPr lang="en-US" sz="1200" dirty="0"/>
          </a:p>
        </p:txBody>
      </p:sp>
      <p:sp>
        <p:nvSpPr>
          <p:cNvPr id="13" name="Shape 11"/>
          <p:cNvSpPr/>
          <p:nvPr/>
        </p:nvSpPr>
        <p:spPr>
          <a:xfrm>
            <a:off x="7650435" y="4440138"/>
            <a:ext cx="2987055" cy="3165649"/>
          </a:xfrm>
          <a:prstGeom prst="roundRect">
            <a:avLst>
              <a:gd name="adj" fmla="val 638"/>
            </a:avLst>
          </a:prstGeom>
          <a:solidFill>
            <a:srgbClr val="FFFFFF"/>
          </a:solidFill>
          <a:ln w="9525">
            <a:solidFill>
              <a:srgbClr val="E3E7EE"/>
            </a:solidFill>
            <a:prstDash val="solid"/>
          </a:ln>
        </p:spPr>
        <p:txBody>
          <a:bodyPr/>
          <a:lstStyle/>
          <a:p>
            <a:endParaRPr lang="en-CO"/>
          </a:p>
        </p:txBody>
      </p:sp>
      <p:sp>
        <p:nvSpPr>
          <p:cNvPr id="14" name="Text 12"/>
          <p:cNvSpPr/>
          <p:nvPr/>
        </p:nvSpPr>
        <p:spPr>
          <a:xfrm>
            <a:off x="8002860" y="4811613"/>
            <a:ext cx="2510425"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Credit Unions</a:t>
            </a:r>
            <a:endParaRPr lang="en-US" sz="1950" dirty="0"/>
          </a:p>
        </p:txBody>
      </p:sp>
      <p:sp>
        <p:nvSpPr>
          <p:cNvPr id="15" name="Text 13"/>
          <p:cNvSpPr/>
          <p:nvPr/>
        </p:nvSpPr>
        <p:spPr>
          <a:xfrm>
            <a:off x="8002860" y="5208612"/>
            <a:ext cx="2358405" cy="1428527"/>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Member-centric SMB lending with white-label branding and managed compliance aligned to member expectations.</a:t>
            </a:r>
            <a:endParaRPr lang="en-US" sz="1500" dirty="0"/>
          </a:p>
        </p:txBody>
      </p:sp>
      <p:sp>
        <p:nvSpPr>
          <p:cNvPr id="16" name="Text 14"/>
          <p:cNvSpPr/>
          <p:nvPr/>
        </p:nvSpPr>
        <p:spPr>
          <a:xfrm>
            <a:off x="8002860" y="7048574"/>
            <a:ext cx="2358405"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6B7385"/>
                </a:solidFill>
                <a:latin typeface="Helvetica Neue" pitchFamily="34" charset="0"/>
                <a:ea typeface="Helvetica Neue" pitchFamily="34" charset="-122"/>
                <a:cs typeface="Helvetica Neue" pitchFamily="34" charset="-120"/>
              </a:rPr>
              <a:t>Recommended </a:t>
            </a:r>
            <a:r>
              <a:rPr lang="en-US" sz="1200" b="1" dirty="0">
                <a:solidFill>
                  <a:srgbClr val="213467"/>
                </a:solidFill>
                <a:latin typeface="Helvetica Neue" pitchFamily="34" charset="0"/>
                <a:ea typeface="Helvetica Neue" pitchFamily="34" charset="-122"/>
                <a:cs typeface="Helvetica Neue" pitchFamily="34" charset="-120"/>
              </a:rPr>
              <a:t>Flex · Ignite</a:t>
            </a:r>
            <a:endParaRPr lang="en-US" sz="1200" dirty="0"/>
          </a:p>
        </p:txBody>
      </p:sp>
      <p:sp>
        <p:nvSpPr>
          <p:cNvPr id="17" name="Shape 15"/>
          <p:cNvSpPr/>
          <p:nvPr/>
        </p:nvSpPr>
        <p:spPr>
          <a:xfrm>
            <a:off x="10923240" y="4440138"/>
            <a:ext cx="2987055" cy="3165649"/>
          </a:xfrm>
          <a:prstGeom prst="roundRect">
            <a:avLst>
              <a:gd name="adj" fmla="val 638"/>
            </a:avLst>
          </a:prstGeom>
          <a:solidFill>
            <a:srgbClr val="FFFFFF"/>
          </a:solidFill>
          <a:ln w="9525">
            <a:solidFill>
              <a:srgbClr val="E3E7EE"/>
            </a:solidFill>
            <a:prstDash val="solid"/>
          </a:ln>
        </p:spPr>
        <p:txBody>
          <a:bodyPr/>
          <a:lstStyle/>
          <a:p>
            <a:endParaRPr lang="en-CO"/>
          </a:p>
        </p:txBody>
      </p:sp>
      <p:sp>
        <p:nvSpPr>
          <p:cNvPr id="18" name="Text 16"/>
          <p:cNvSpPr/>
          <p:nvPr/>
        </p:nvSpPr>
        <p:spPr>
          <a:xfrm>
            <a:off x="11275665" y="4811613"/>
            <a:ext cx="2358405" cy="622548"/>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Fintech &amp; Embedded</a:t>
            </a:r>
            <a:endParaRPr lang="en-US" sz="1950" dirty="0"/>
          </a:p>
        </p:txBody>
      </p:sp>
      <p:sp>
        <p:nvSpPr>
          <p:cNvPr id="19" name="Text 17"/>
          <p:cNvSpPr/>
          <p:nvPr/>
        </p:nvSpPr>
        <p:spPr>
          <a:xfrm>
            <a:off x="11275665" y="5500836"/>
            <a:ext cx="2358405"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Embedding SMB credit into existing platforms via REST API: native credit, no third-party redirect.</a:t>
            </a:r>
            <a:endParaRPr lang="en-US" sz="1500" dirty="0"/>
          </a:p>
        </p:txBody>
      </p:sp>
      <p:sp>
        <p:nvSpPr>
          <p:cNvPr id="20" name="Text 18"/>
          <p:cNvSpPr/>
          <p:nvPr/>
        </p:nvSpPr>
        <p:spPr>
          <a:xfrm>
            <a:off x="11275665" y="7048574"/>
            <a:ext cx="2358405"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6B7385"/>
                </a:solidFill>
                <a:latin typeface="Helvetica Neue" pitchFamily="34" charset="0"/>
                <a:ea typeface="Helvetica Neue" pitchFamily="34" charset="-122"/>
                <a:cs typeface="Helvetica Neue" pitchFamily="34" charset="-120"/>
              </a:rPr>
              <a:t>Recommended </a:t>
            </a:r>
            <a:r>
              <a:rPr lang="en-US" sz="1200" b="1" dirty="0">
                <a:solidFill>
                  <a:srgbClr val="213467"/>
                </a:solidFill>
                <a:latin typeface="Helvetica Neue" pitchFamily="34" charset="0"/>
                <a:ea typeface="Helvetica Neue" pitchFamily="34" charset="-122"/>
                <a:cs typeface="Helvetica Neue" pitchFamily="34" charset="-120"/>
              </a:rPr>
              <a:t>Core</a:t>
            </a:r>
            <a:endParaRPr lang="en-US" sz="1200" dirty="0"/>
          </a:p>
        </p:txBody>
      </p:sp>
      <p:sp>
        <p:nvSpPr>
          <p:cNvPr id="21" name="Shape 19"/>
          <p:cNvSpPr/>
          <p:nvPr/>
        </p:nvSpPr>
        <p:spPr>
          <a:xfrm>
            <a:off x="14196045" y="4440138"/>
            <a:ext cx="2987055" cy="3165649"/>
          </a:xfrm>
          <a:prstGeom prst="roundRect">
            <a:avLst>
              <a:gd name="adj" fmla="val 638"/>
            </a:avLst>
          </a:prstGeom>
          <a:solidFill>
            <a:srgbClr val="FFFFFF"/>
          </a:solidFill>
          <a:ln w="9525">
            <a:solidFill>
              <a:srgbClr val="E3E7EE"/>
            </a:solidFill>
            <a:prstDash val="solid"/>
          </a:ln>
        </p:spPr>
        <p:txBody>
          <a:bodyPr/>
          <a:lstStyle/>
          <a:p>
            <a:endParaRPr lang="en-CO"/>
          </a:p>
        </p:txBody>
      </p:sp>
      <p:sp>
        <p:nvSpPr>
          <p:cNvPr id="22" name="Text 20"/>
          <p:cNvSpPr/>
          <p:nvPr/>
        </p:nvSpPr>
        <p:spPr>
          <a:xfrm>
            <a:off x="14548470" y="4811613"/>
            <a:ext cx="2510425"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Non-Bank Lenders</a:t>
            </a:r>
            <a:endParaRPr lang="en-US" sz="1950" dirty="0"/>
          </a:p>
        </p:txBody>
      </p:sp>
      <p:sp>
        <p:nvSpPr>
          <p:cNvPr id="23" name="Text 21"/>
          <p:cNvSpPr/>
          <p:nvPr/>
        </p:nvSpPr>
        <p:spPr>
          <a:xfrm>
            <a:off x="14548470" y="5208612"/>
            <a:ext cx="2358405"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Launching or modernizing specialty lending programs with flexible, scalable infrastructure.</a:t>
            </a:r>
            <a:endParaRPr lang="en-US" sz="1500" dirty="0"/>
          </a:p>
        </p:txBody>
      </p:sp>
      <p:sp>
        <p:nvSpPr>
          <p:cNvPr id="24" name="Text 22"/>
          <p:cNvSpPr/>
          <p:nvPr/>
        </p:nvSpPr>
        <p:spPr>
          <a:xfrm>
            <a:off x="14548470" y="7048574"/>
            <a:ext cx="2358405" cy="223838"/>
          </a:xfrm>
          <a:prstGeom prst="rect">
            <a:avLst/>
          </a:prstGeom>
          <a:noFill/>
          <a:ln/>
        </p:spPr>
        <p:txBody>
          <a:bodyPr wrap="square" lIns="25400" tIns="25400" rIns="25400" bIns="25400" rtlCol="0" anchor="t">
            <a:normAutofit lnSpcReduction="10000"/>
          </a:bodyPr>
          <a:lstStyle/>
          <a:p>
            <a:pPr marL="0" indent="0" algn="l">
              <a:buNone/>
            </a:pPr>
            <a:r>
              <a:rPr lang="en-US" sz="1200" dirty="0">
                <a:solidFill>
                  <a:srgbClr val="6B7385"/>
                </a:solidFill>
                <a:latin typeface="Helvetica Neue" pitchFamily="34" charset="0"/>
                <a:ea typeface="Helvetica Neue" pitchFamily="34" charset="-122"/>
                <a:cs typeface="Helvetica Neue" pitchFamily="34" charset="-120"/>
              </a:rPr>
              <a:t>Recommended </a:t>
            </a:r>
            <a:r>
              <a:rPr lang="en-US" sz="1200" b="1" dirty="0">
                <a:solidFill>
                  <a:srgbClr val="213467"/>
                </a:solidFill>
                <a:latin typeface="Helvetica Neue" pitchFamily="34" charset="0"/>
                <a:ea typeface="Helvetica Neue" pitchFamily="34" charset="-122"/>
                <a:cs typeface="Helvetica Neue" pitchFamily="34" charset="-120"/>
              </a:rPr>
              <a:t>Core · Flex</a:t>
            </a:r>
            <a:endParaRPr lang="en-US" sz="1200" dirty="0"/>
          </a:p>
        </p:txBody>
      </p:sp>
      <p:sp>
        <p:nvSpPr>
          <p:cNvPr id="25" name="Shape 23"/>
          <p:cNvSpPr/>
          <p:nvPr/>
        </p:nvSpPr>
        <p:spPr>
          <a:xfrm>
            <a:off x="1104900" y="9501188"/>
            <a:ext cx="16078200" cy="9525"/>
          </a:xfrm>
          <a:prstGeom prst="rect">
            <a:avLst/>
          </a:prstGeom>
          <a:solidFill>
            <a:srgbClr val="E3E7EE"/>
          </a:solidFill>
          <a:ln/>
        </p:spPr>
        <p:txBody>
          <a:bodyPr/>
          <a:lstStyle/>
          <a:p>
            <a:endParaRPr lang="en-CO"/>
          </a:p>
        </p:txBody>
      </p:sp>
      <p:sp>
        <p:nvSpPr>
          <p:cNvPr id="27" name="Text 25"/>
          <p:cNvSpPr/>
          <p:nvPr/>
        </p:nvSpPr>
        <p:spPr>
          <a:xfrm>
            <a:off x="16670535" y="9682163"/>
            <a:ext cx="787731" cy="20478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05 </a:t>
            </a:r>
            <a:r>
              <a:rPr lang="en-US" sz="1200" b="1" kern="0" spc="87" dirty="0">
                <a:solidFill>
                  <a:srgbClr val="4A5163"/>
                </a:solidFill>
                <a:latin typeface="Helvetica Neue" pitchFamily="34" charset="0"/>
                <a:ea typeface="Helvetica Neue" pitchFamily="34" charset="-122"/>
                <a:cs typeface="Helvetica Neue" pitchFamily="34" charset="-120"/>
              </a:rPr>
              <a:t>/ 15</a:t>
            </a:r>
            <a:endParaRPr lang="en-US" sz="1200" dirty="0"/>
          </a:p>
        </p:txBody>
      </p:sp>
      <p:sp>
        <p:nvSpPr>
          <p:cNvPr id="29" name="Text 7">
            <a:extLst>
              <a:ext uri="{FF2B5EF4-FFF2-40B4-BE49-F238E27FC236}">
                <a16:creationId xmlns:a16="http://schemas.microsoft.com/office/drawing/2014/main" id="{5CC4CF15-5EE8-4E04-4393-38DA47E38463}"/>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EE482C"/>
                </a:solidFill>
                <a:latin typeface="Helvetica Neue" pitchFamily="34" charset="0"/>
                <a:ea typeface="Helvetica Neue" pitchFamily="34" charset="-122"/>
                <a:cs typeface="Helvetica Neue" pitchFamily="34" charset="-120"/>
              </a:rPr>
              <a:t>FULL LIFECYCLE COVERAGE</a:t>
            </a:r>
            <a:endParaRPr lang="en-US" sz="1275" dirty="0"/>
          </a:p>
        </p:txBody>
      </p:sp>
      <p:sp>
        <p:nvSpPr>
          <p:cNvPr id="4" name="Text 2"/>
          <p:cNvSpPr/>
          <p:nvPr/>
        </p:nvSpPr>
        <p:spPr>
          <a:xfrm>
            <a:off x="1104900" y="1185863"/>
            <a:ext cx="9410700" cy="1905073"/>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From application to portfolio: </a:t>
            </a:r>
          </a:p>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the </a:t>
            </a:r>
            <a:r>
              <a:rPr lang="en-US" sz="5400" b="1" kern="0" spc="-92" dirty="0">
                <a:solidFill>
                  <a:srgbClr val="EE482C"/>
                </a:solidFill>
                <a:latin typeface="Helvetica Neue" pitchFamily="34" charset="0"/>
                <a:ea typeface="Helvetica Neue" pitchFamily="34" charset="-122"/>
                <a:cs typeface="Helvetica Neue" pitchFamily="34" charset="-120"/>
              </a:rPr>
              <a:t>full lending lifecycle</a:t>
            </a:r>
            <a:r>
              <a:rPr lang="en-US" sz="5400" b="1" kern="0" spc="-92" dirty="0">
                <a:solidFill>
                  <a:srgbClr val="F0472C"/>
                </a:solidFill>
                <a:latin typeface="Helvetica Neue" pitchFamily="34" charset="0"/>
                <a:ea typeface="Helvetica Neue" pitchFamily="34" charset="-122"/>
                <a:cs typeface="Helvetica Neue" pitchFamily="34" charset="-120"/>
              </a:rPr>
              <a:t>, covered.</a:t>
            </a:r>
            <a:endParaRPr lang="en-US" sz="5400" dirty="0">
              <a:solidFill>
                <a:srgbClr val="F0472C"/>
              </a:solidFill>
            </a:endParaRPr>
          </a:p>
        </p:txBody>
      </p:sp>
      <p:sp>
        <p:nvSpPr>
          <p:cNvPr id="5" name="Text 3"/>
          <p:cNvSpPr/>
          <p:nvPr/>
        </p:nvSpPr>
        <p:spPr>
          <a:xfrm>
            <a:off x="1104899" y="3879577"/>
            <a:ext cx="9790643" cy="439489"/>
          </a:xfrm>
          <a:prstGeom prst="rect">
            <a:avLst/>
          </a:prstGeom>
          <a:noFill/>
          <a:ln/>
        </p:spPr>
        <p:txBody>
          <a:bodyPr wrap="square" lIns="25400" tIns="25400" rIns="25400" bIns="25400" rtlCol="0" anchor="t">
            <a:noAutofit/>
          </a:bodyPr>
          <a:lstStyle/>
          <a:p>
            <a:pPr marL="0" indent="0" algn="l">
              <a:lnSpc>
                <a:spcPct val="145000"/>
              </a:lnSpc>
              <a:buNone/>
            </a:pPr>
            <a:r>
              <a:rPr lang="en-US" dirty="0">
                <a:solidFill>
                  <a:srgbClr val="4A5163"/>
                </a:solidFill>
                <a:latin typeface="Helvetica Neue" pitchFamily="34" charset="0"/>
                <a:ea typeface="Helvetica Neue" pitchFamily="34" charset="-122"/>
                <a:cs typeface="Helvetica Neue" pitchFamily="34" charset="-120"/>
              </a:rPr>
              <a:t>No stage requires a separate vendor or third-party integration for standard program operations.</a:t>
            </a:r>
            <a:endParaRPr lang="en-US" dirty="0"/>
          </a:p>
        </p:txBody>
      </p:sp>
      <p:sp>
        <p:nvSpPr>
          <p:cNvPr id="6" name="Text 4"/>
          <p:cNvSpPr/>
          <p:nvPr/>
        </p:nvSpPr>
        <p:spPr>
          <a:xfrm>
            <a:off x="1104900" y="5357217"/>
            <a:ext cx="2717110"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01</a:t>
            </a:r>
            <a:endParaRPr lang="en-US" sz="2550" dirty="0"/>
          </a:p>
        </p:txBody>
      </p:sp>
      <p:sp>
        <p:nvSpPr>
          <p:cNvPr id="7" name="Text 5"/>
          <p:cNvSpPr/>
          <p:nvPr/>
        </p:nvSpPr>
        <p:spPr>
          <a:xfrm>
            <a:off x="1104900" y="5852517"/>
            <a:ext cx="2717110" cy="30093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Pre-Qualification</a:t>
            </a:r>
            <a:endParaRPr lang="en-US" sz="1800" dirty="0"/>
          </a:p>
        </p:txBody>
      </p:sp>
      <p:sp>
        <p:nvSpPr>
          <p:cNvPr id="8" name="Text 6"/>
          <p:cNvSpPr/>
          <p:nvPr/>
        </p:nvSpPr>
        <p:spPr>
          <a:xfrm>
            <a:off x="1104900" y="6229648"/>
            <a:ext cx="2546300"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Marketing, lead capture, and borrower identity verification before application.</a:t>
            </a:r>
            <a:endParaRPr lang="en-US" sz="1275" dirty="0"/>
          </a:p>
        </p:txBody>
      </p:sp>
      <p:sp>
        <p:nvSpPr>
          <p:cNvPr id="9" name="Shape 7"/>
          <p:cNvSpPr/>
          <p:nvPr/>
        </p:nvSpPr>
        <p:spPr>
          <a:xfrm>
            <a:off x="3784550" y="5357217"/>
            <a:ext cx="9525" cy="1839590"/>
          </a:xfrm>
          <a:prstGeom prst="rect">
            <a:avLst/>
          </a:prstGeom>
          <a:solidFill>
            <a:srgbClr val="E3E7EE"/>
          </a:solidFill>
          <a:ln/>
        </p:spPr>
        <p:txBody>
          <a:bodyPr/>
          <a:lstStyle/>
          <a:p>
            <a:endParaRPr lang="en-CO"/>
          </a:p>
        </p:txBody>
      </p:sp>
      <p:sp>
        <p:nvSpPr>
          <p:cNvPr id="10" name="Text 8"/>
          <p:cNvSpPr/>
          <p:nvPr/>
        </p:nvSpPr>
        <p:spPr>
          <a:xfrm>
            <a:off x="4003625" y="5357217"/>
            <a:ext cx="2476210"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02</a:t>
            </a:r>
            <a:endParaRPr lang="en-US" sz="2550" dirty="0"/>
          </a:p>
        </p:txBody>
      </p:sp>
      <p:sp>
        <p:nvSpPr>
          <p:cNvPr id="11" name="Text 9"/>
          <p:cNvSpPr/>
          <p:nvPr/>
        </p:nvSpPr>
        <p:spPr>
          <a:xfrm>
            <a:off x="4003625" y="5852517"/>
            <a:ext cx="2327300" cy="563761"/>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Application &amp; Origination</a:t>
            </a:r>
            <a:endParaRPr lang="en-US" sz="1800" dirty="0"/>
          </a:p>
        </p:txBody>
      </p:sp>
      <p:sp>
        <p:nvSpPr>
          <p:cNvPr id="12" name="Text 10"/>
          <p:cNvSpPr/>
          <p:nvPr/>
        </p:nvSpPr>
        <p:spPr>
          <a:xfrm>
            <a:off x="4003625" y="6492478"/>
            <a:ext cx="2327300"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Structured intake, document collection, and submission workflow.</a:t>
            </a:r>
            <a:endParaRPr lang="en-US" sz="1275" dirty="0"/>
          </a:p>
        </p:txBody>
      </p:sp>
      <p:sp>
        <p:nvSpPr>
          <p:cNvPr id="13" name="Shape 11"/>
          <p:cNvSpPr/>
          <p:nvPr/>
        </p:nvSpPr>
        <p:spPr>
          <a:xfrm>
            <a:off x="6464275" y="5357217"/>
            <a:ext cx="9525" cy="1839590"/>
          </a:xfrm>
          <a:prstGeom prst="rect">
            <a:avLst/>
          </a:prstGeom>
          <a:solidFill>
            <a:srgbClr val="E3E7EE"/>
          </a:solidFill>
          <a:ln/>
        </p:spPr>
        <p:txBody>
          <a:bodyPr/>
          <a:lstStyle/>
          <a:p>
            <a:endParaRPr lang="en-CO"/>
          </a:p>
        </p:txBody>
      </p:sp>
      <p:sp>
        <p:nvSpPr>
          <p:cNvPr id="14" name="Text 12"/>
          <p:cNvSpPr/>
          <p:nvPr/>
        </p:nvSpPr>
        <p:spPr>
          <a:xfrm>
            <a:off x="6683350" y="5357217"/>
            <a:ext cx="2476210"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03</a:t>
            </a:r>
            <a:endParaRPr lang="en-US" sz="2550" dirty="0"/>
          </a:p>
        </p:txBody>
      </p:sp>
      <p:sp>
        <p:nvSpPr>
          <p:cNvPr id="15" name="Text 13"/>
          <p:cNvSpPr/>
          <p:nvPr/>
        </p:nvSpPr>
        <p:spPr>
          <a:xfrm>
            <a:off x="6683350" y="5852517"/>
            <a:ext cx="2327300" cy="563761"/>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Underwriting &amp; Decisioning</a:t>
            </a:r>
            <a:endParaRPr lang="en-US" sz="1800" dirty="0"/>
          </a:p>
        </p:txBody>
      </p:sp>
      <p:sp>
        <p:nvSpPr>
          <p:cNvPr id="16" name="Text 14"/>
          <p:cNvSpPr/>
          <p:nvPr/>
        </p:nvSpPr>
        <p:spPr>
          <a:xfrm>
            <a:off x="6683350" y="6492478"/>
            <a:ext cx="2327300"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Gen 5 credit model scoring, policy rules, and automated approval workflows.</a:t>
            </a:r>
            <a:endParaRPr lang="en-US" sz="1275" dirty="0"/>
          </a:p>
        </p:txBody>
      </p:sp>
      <p:sp>
        <p:nvSpPr>
          <p:cNvPr id="17" name="Shape 15"/>
          <p:cNvSpPr/>
          <p:nvPr/>
        </p:nvSpPr>
        <p:spPr>
          <a:xfrm>
            <a:off x="9144000" y="5357217"/>
            <a:ext cx="9525" cy="1839590"/>
          </a:xfrm>
          <a:prstGeom prst="rect">
            <a:avLst/>
          </a:prstGeom>
          <a:solidFill>
            <a:srgbClr val="E3E7EE"/>
          </a:solidFill>
          <a:ln/>
        </p:spPr>
        <p:txBody>
          <a:bodyPr/>
          <a:lstStyle/>
          <a:p>
            <a:endParaRPr lang="en-CO"/>
          </a:p>
        </p:txBody>
      </p:sp>
      <p:sp>
        <p:nvSpPr>
          <p:cNvPr id="18" name="Text 16"/>
          <p:cNvSpPr/>
          <p:nvPr/>
        </p:nvSpPr>
        <p:spPr>
          <a:xfrm>
            <a:off x="9363075" y="5357217"/>
            <a:ext cx="2476128"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04</a:t>
            </a:r>
            <a:endParaRPr lang="en-US" sz="2550" dirty="0"/>
          </a:p>
        </p:txBody>
      </p:sp>
      <p:sp>
        <p:nvSpPr>
          <p:cNvPr id="19" name="Text 17"/>
          <p:cNvSpPr/>
          <p:nvPr/>
        </p:nvSpPr>
        <p:spPr>
          <a:xfrm>
            <a:off x="9363075" y="5852517"/>
            <a:ext cx="2476128" cy="30093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Closing &amp; Funding</a:t>
            </a:r>
            <a:endParaRPr lang="en-US" sz="1800" dirty="0"/>
          </a:p>
        </p:txBody>
      </p:sp>
      <p:sp>
        <p:nvSpPr>
          <p:cNvPr id="20" name="Text 18"/>
          <p:cNvSpPr/>
          <p:nvPr/>
        </p:nvSpPr>
        <p:spPr>
          <a:xfrm>
            <a:off x="9363075" y="6229648"/>
            <a:ext cx="2327225"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Loan agreement execution, guarantee processing, and disbursement.</a:t>
            </a:r>
            <a:endParaRPr lang="en-US" sz="1275" dirty="0"/>
          </a:p>
        </p:txBody>
      </p:sp>
      <p:sp>
        <p:nvSpPr>
          <p:cNvPr id="21" name="Shape 19"/>
          <p:cNvSpPr/>
          <p:nvPr/>
        </p:nvSpPr>
        <p:spPr>
          <a:xfrm>
            <a:off x="11823650" y="5357217"/>
            <a:ext cx="9525" cy="1839590"/>
          </a:xfrm>
          <a:prstGeom prst="rect">
            <a:avLst/>
          </a:prstGeom>
          <a:solidFill>
            <a:srgbClr val="E3E7EE"/>
          </a:solidFill>
          <a:ln/>
        </p:spPr>
        <p:txBody>
          <a:bodyPr/>
          <a:lstStyle/>
          <a:p>
            <a:endParaRPr lang="en-CO"/>
          </a:p>
        </p:txBody>
      </p:sp>
      <p:sp>
        <p:nvSpPr>
          <p:cNvPr id="22" name="Text 20"/>
          <p:cNvSpPr/>
          <p:nvPr/>
        </p:nvSpPr>
        <p:spPr>
          <a:xfrm>
            <a:off x="12042725" y="5357217"/>
            <a:ext cx="2476210"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05</a:t>
            </a:r>
            <a:endParaRPr lang="en-US" sz="2550" dirty="0"/>
          </a:p>
        </p:txBody>
      </p:sp>
      <p:sp>
        <p:nvSpPr>
          <p:cNvPr id="23" name="Text 21"/>
          <p:cNvSpPr/>
          <p:nvPr/>
        </p:nvSpPr>
        <p:spPr>
          <a:xfrm>
            <a:off x="12042725" y="5852517"/>
            <a:ext cx="2476210" cy="30093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Servicing &amp; Portfolio</a:t>
            </a:r>
            <a:endParaRPr lang="en-US" sz="1800" dirty="0"/>
          </a:p>
        </p:txBody>
      </p:sp>
      <p:sp>
        <p:nvSpPr>
          <p:cNvPr id="24" name="Text 22"/>
          <p:cNvSpPr/>
          <p:nvPr/>
        </p:nvSpPr>
        <p:spPr>
          <a:xfrm>
            <a:off x="12042725" y="6229648"/>
            <a:ext cx="2327300"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Payment processing, covenant monitoring, and portfolio health reporting.</a:t>
            </a:r>
            <a:endParaRPr lang="en-US" sz="1275" dirty="0"/>
          </a:p>
        </p:txBody>
      </p:sp>
      <p:sp>
        <p:nvSpPr>
          <p:cNvPr id="25" name="Shape 23"/>
          <p:cNvSpPr/>
          <p:nvPr/>
        </p:nvSpPr>
        <p:spPr>
          <a:xfrm>
            <a:off x="14503375" y="5357217"/>
            <a:ext cx="9525" cy="1839590"/>
          </a:xfrm>
          <a:prstGeom prst="rect">
            <a:avLst/>
          </a:prstGeom>
          <a:solidFill>
            <a:srgbClr val="E3E7EE"/>
          </a:solidFill>
          <a:ln/>
        </p:spPr>
        <p:txBody>
          <a:bodyPr/>
          <a:lstStyle/>
          <a:p>
            <a:endParaRPr lang="en-CO"/>
          </a:p>
        </p:txBody>
      </p:sp>
      <p:sp>
        <p:nvSpPr>
          <p:cNvPr id="26" name="Text 24"/>
          <p:cNvSpPr/>
          <p:nvPr/>
        </p:nvSpPr>
        <p:spPr>
          <a:xfrm>
            <a:off x="14722450" y="5357217"/>
            <a:ext cx="2476210" cy="36195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550" b="1" kern="0" spc="26" dirty="0">
                <a:solidFill>
                  <a:srgbClr val="EE482C"/>
                </a:solidFill>
                <a:latin typeface="Helvetica Neue" pitchFamily="34" charset="0"/>
                <a:ea typeface="Helvetica Neue" pitchFamily="34" charset="-122"/>
                <a:cs typeface="Helvetica Neue" pitchFamily="34" charset="-120"/>
              </a:rPr>
              <a:t>06</a:t>
            </a:r>
            <a:endParaRPr lang="en-US" sz="2550" dirty="0"/>
          </a:p>
        </p:txBody>
      </p:sp>
      <p:sp>
        <p:nvSpPr>
          <p:cNvPr id="27" name="Text 25"/>
          <p:cNvSpPr/>
          <p:nvPr/>
        </p:nvSpPr>
        <p:spPr>
          <a:xfrm>
            <a:off x="14722450" y="5852517"/>
            <a:ext cx="2327300" cy="563761"/>
          </a:xfrm>
          <a:prstGeom prst="rect">
            <a:avLst/>
          </a:prstGeom>
          <a:noFill/>
          <a:ln/>
        </p:spPr>
        <p:txBody>
          <a:bodyPr wrap="square" lIns="25400" tIns="25400" rIns="25400" bIns="25400" rtlCol="0" anchor="t">
            <a:normAutofit fontScale="92500"/>
          </a:bodyPr>
          <a:lstStyle/>
          <a:p>
            <a:pPr marL="0" indent="0" algn="l">
              <a:lnSpc>
                <a:spcPct val="115000"/>
              </a:lnSpc>
              <a:buNone/>
            </a:pPr>
            <a:r>
              <a:rPr lang="en-US" sz="1800" b="1" kern="0" spc="-18" dirty="0">
                <a:solidFill>
                  <a:srgbClr val="213467"/>
                </a:solidFill>
                <a:latin typeface="Helvetica Neue" pitchFamily="34" charset="0"/>
                <a:ea typeface="Helvetica Neue" pitchFamily="34" charset="-122"/>
                <a:cs typeface="Helvetica Neue" pitchFamily="34" charset="-120"/>
              </a:rPr>
              <a:t>Renewal &amp; Expansion</a:t>
            </a:r>
            <a:endParaRPr lang="en-US" sz="1800" dirty="0"/>
          </a:p>
        </p:txBody>
      </p:sp>
      <p:sp>
        <p:nvSpPr>
          <p:cNvPr id="28" name="Text 26"/>
          <p:cNvSpPr/>
          <p:nvPr/>
        </p:nvSpPr>
        <p:spPr>
          <a:xfrm>
            <a:off x="14722450" y="6492478"/>
            <a:ext cx="2327300" cy="742429"/>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275" dirty="0">
                <a:solidFill>
                  <a:srgbClr val="4A5163"/>
                </a:solidFill>
                <a:latin typeface="Helvetica Neue" pitchFamily="34" charset="0"/>
                <a:ea typeface="Helvetica Neue" pitchFamily="34" charset="-122"/>
                <a:cs typeface="Helvetica Neue" pitchFamily="34" charset="-120"/>
              </a:rPr>
              <a:t>Proactive renewal outreach, credit line expansion, and retention workflows.</a:t>
            </a:r>
            <a:endParaRPr lang="en-US" sz="1275" dirty="0"/>
          </a:p>
        </p:txBody>
      </p:sp>
      <p:sp>
        <p:nvSpPr>
          <p:cNvPr id="29" name="Shape 27"/>
          <p:cNvSpPr/>
          <p:nvPr/>
        </p:nvSpPr>
        <p:spPr>
          <a:xfrm>
            <a:off x="1104900" y="9501188"/>
            <a:ext cx="16078200" cy="9525"/>
          </a:xfrm>
          <a:prstGeom prst="rect">
            <a:avLst/>
          </a:prstGeom>
          <a:solidFill>
            <a:srgbClr val="E3E7EE"/>
          </a:solidFill>
          <a:ln/>
        </p:spPr>
        <p:txBody>
          <a:bodyPr/>
          <a:lstStyle/>
          <a:p>
            <a:endParaRPr lang="en-CO"/>
          </a:p>
        </p:txBody>
      </p:sp>
      <p:sp>
        <p:nvSpPr>
          <p:cNvPr id="31" name="Text 29"/>
          <p:cNvSpPr/>
          <p:nvPr/>
        </p:nvSpPr>
        <p:spPr>
          <a:xfrm>
            <a:off x="16670535" y="9682163"/>
            <a:ext cx="686131" cy="20478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06 </a:t>
            </a:r>
            <a:r>
              <a:rPr lang="en-US" sz="1200" b="1" kern="0" spc="87" dirty="0">
                <a:solidFill>
                  <a:srgbClr val="4A5163"/>
                </a:solidFill>
                <a:latin typeface="Helvetica Neue" pitchFamily="34" charset="0"/>
                <a:ea typeface="Helvetica Neue" pitchFamily="34" charset="-122"/>
                <a:cs typeface="Helvetica Neue" pitchFamily="34" charset="-120"/>
              </a:rPr>
              <a:t>/ 15</a:t>
            </a:r>
            <a:endParaRPr lang="en-US" sz="1200" dirty="0"/>
          </a:p>
        </p:txBody>
      </p:sp>
      <p:sp>
        <p:nvSpPr>
          <p:cNvPr id="33" name="Text 7">
            <a:extLst>
              <a:ext uri="{FF2B5EF4-FFF2-40B4-BE49-F238E27FC236}">
                <a16:creationId xmlns:a16="http://schemas.microsoft.com/office/drawing/2014/main" id="{185F420E-1E54-F886-3CC3-8C3817C01DD5}"/>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1104900" y="800100"/>
            <a:ext cx="17686020" cy="233362"/>
          </a:xfrm>
          <a:prstGeom prst="rect">
            <a:avLst/>
          </a:prstGeom>
          <a:noFill/>
          <a:ln/>
        </p:spPr>
        <p:txBody>
          <a:bodyPr wrap="square" lIns="25400" tIns="25400" rIns="25400" bIns="25400" rtlCol="0" anchor="ctr">
            <a:normAutofit lnSpcReduction="10000"/>
          </a:bodyPr>
          <a:lstStyle/>
          <a:p>
            <a:pPr marL="0" indent="0" algn="l">
              <a:buNone/>
            </a:pPr>
            <a:r>
              <a:rPr lang="en-US" sz="1275" b="1" kern="0" spc="77" dirty="0">
                <a:solidFill>
                  <a:srgbClr val="1A3068"/>
                </a:solidFill>
                <a:latin typeface="Helvetica Neue" pitchFamily="34" charset="0"/>
                <a:ea typeface="Helvetica Neue" pitchFamily="34" charset="-122"/>
                <a:cs typeface="Helvetica Neue" pitchFamily="34" charset="-120"/>
              </a:rPr>
              <a:t>DEPLOYMENT</a:t>
            </a:r>
            <a:endParaRPr lang="en-US" sz="1275" dirty="0">
              <a:solidFill>
                <a:srgbClr val="1A3068"/>
              </a:solidFill>
            </a:endParaRPr>
          </a:p>
        </p:txBody>
      </p:sp>
      <p:sp>
        <p:nvSpPr>
          <p:cNvPr id="4" name="Text 2"/>
          <p:cNvSpPr/>
          <p:nvPr/>
        </p:nvSpPr>
        <p:spPr>
          <a:xfrm>
            <a:off x="1104900" y="1185862"/>
            <a:ext cx="9393767" cy="1899865"/>
          </a:xfrm>
          <a:prstGeom prst="rect">
            <a:avLst/>
          </a:prstGeom>
          <a:noFill/>
          <a:ln/>
        </p:spPr>
        <p:txBody>
          <a:bodyPr wrap="square" lIns="25400" tIns="25400" rIns="25400" bIns="25400" rtlCol="0" anchor="t">
            <a:noAutofit/>
          </a:bodyPr>
          <a:lstStyle/>
          <a:p>
            <a:pPr marL="0" indent="0" algn="l">
              <a:lnSpc>
                <a:spcPct val="106000"/>
              </a:lnSpc>
              <a:buNone/>
            </a:pPr>
            <a:r>
              <a:rPr lang="en-US" sz="5400" b="1" kern="0" spc="-92" dirty="0">
                <a:solidFill>
                  <a:srgbClr val="213467"/>
                </a:solidFill>
                <a:latin typeface="Helvetica Neue" pitchFamily="34" charset="0"/>
                <a:ea typeface="Helvetica Neue" pitchFamily="34" charset="-122"/>
                <a:cs typeface="Helvetica Neue" pitchFamily="34" charset="-120"/>
              </a:rPr>
              <a:t>Three deployment models. </a:t>
            </a:r>
            <a:r>
              <a:rPr lang="en-US" sz="5400" b="1" kern="0" spc="-92" dirty="0">
                <a:solidFill>
                  <a:srgbClr val="EE482C"/>
                </a:solidFill>
                <a:latin typeface="Helvetica Neue" pitchFamily="34" charset="0"/>
                <a:ea typeface="Helvetica Neue" pitchFamily="34" charset="-122"/>
                <a:cs typeface="Helvetica Neue" pitchFamily="34" charset="-120"/>
              </a:rPr>
              <a:t>One platform</a:t>
            </a:r>
            <a:r>
              <a:rPr lang="en-US" sz="5400" b="1" kern="0" spc="-92" dirty="0">
                <a:solidFill>
                  <a:srgbClr val="213467"/>
                </a:solidFill>
                <a:latin typeface="Helvetica Neue" pitchFamily="34" charset="0"/>
                <a:ea typeface="Helvetica Neue" pitchFamily="34" charset="-122"/>
                <a:cs typeface="Helvetica Neue" pitchFamily="34" charset="-120"/>
              </a:rPr>
              <a:t>.</a:t>
            </a:r>
            <a:endParaRPr lang="en-US" sz="5400" dirty="0"/>
          </a:p>
        </p:txBody>
      </p:sp>
      <p:sp>
        <p:nvSpPr>
          <p:cNvPr id="5" name="Shape 3"/>
          <p:cNvSpPr/>
          <p:nvPr/>
        </p:nvSpPr>
        <p:spPr>
          <a:xfrm>
            <a:off x="1104900" y="3912318"/>
            <a:ext cx="5168875" cy="4561755"/>
          </a:xfrm>
          <a:prstGeom prst="roundRect">
            <a:avLst>
              <a:gd name="adj" fmla="val 451"/>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pic>
        <p:nvPicPr>
          <p:cNvPr id="6" name="Image 0" descr="preencoded.png"/>
          <p:cNvPicPr>
            <a:picLocks noChangeAspect="1"/>
          </p:cNvPicPr>
          <p:nvPr/>
        </p:nvPicPr>
        <p:blipFill>
          <a:blip r:embed="rId3"/>
          <a:srcRect l="-6" r="-6"/>
          <a:stretch/>
        </p:blipFill>
        <p:spPr>
          <a:xfrm>
            <a:off x="1457325" y="4283794"/>
            <a:ext cx="1693846" cy="624517"/>
          </a:xfrm>
          <a:prstGeom prst="rect">
            <a:avLst/>
          </a:prstGeom>
        </p:spPr>
      </p:pic>
      <p:sp>
        <p:nvSpPr>
          <p:cNvPr id="7" name="Text 4"/>
          <p:cNvSpPr/>
          <p:nvPr/>
        </p:nvSpPr>
        <p:spPr>
          <a:xfrm>
            <a:off x="1457325" y="5001071"/>
            <a:ext cx="4910428" cy="223838"/>
          </a:xfrm>
          <a:prstGeom prst="rect">
            <a:avLst/>
          </a:prstGeom>
          <a:noFill/>
          <a:ln/>
        </p:spPr>
        <p:txBody>
          <a:bodyPr wrap="square" lIns="25400" tIns="25400" rIns="25400" bIns="25400" rtlCol="0" anchor="t">
            <a:normAutofit lnSpcReduction="10000"/>
          </a:bodyPr>
          <a:lstStyle/>
          <a:p>
            <a:pPr marL="0" indent="0" algn="l">
              <a:buNone/>
            </a:pPr>
            <a:r>
              <a:rPr lang="en-US" sz="1200" b="1" kern="0" spc="48" dirty="0">
                <a:solidFill>
                  <a:srgbClr val="6ECBF7"/>
                </a:solidFill>
                <a:latin typeface="Helvetica Neue" pitchFamily="34" charset="0"/>
                <a:ea typeface="Helvetica Neue" pitchFamily="34" charset="-122"/>
                <a:cs typeface="Helvetica Neue" pitchFamily="34" charset="-120"/>
              </a:rPr>
              <a:t>API-FIRST · DEVELOPER-NATIVE</a:t>
            </a:r>
            <a:endParaRPr lang="en-US" sz="1200" dirty="0">
              <a:solidFill>
                <a:srgbClr val="6ECBF7"/>
              </a:solidFill>
            </a:endParaRPr>
          </a:p>
        </p:txBody>
      </p:sp>
      <p:sp>
        <p:nvSpPr>
          <p:cNvPr id="8" name="Text 5"/>
          <p:cNvSpPr/>
          <p:nvPr/>
        </p:nvSpPr>
        <p:spPr>
          <a:xfrm>
            <a:off x="1457325" y="5320159"/>
            <a:ext cx="4597946" cy="872356"/>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A full REST API layer across the entire lending stack, with no opinionated workflows. Deploy the modules you need, in any sequence.</a:t>
            </a:r>
            <a:endParaRPr lang="en-US" sz="1500" dirty="0"/>
          </a:p>
        </p:txBody>
      </p:sp>
      <p:sp>
        <p:nvSpPr>
          <p:cNvPr id="9" name="Text 6"/>
          <p:cNvSpPr/>
          <p:nvPr/>
        </p:nvSpPr>
        <p:spPr>
          <a:xfrm>
            <a:off x="1499973" y="6287765"/>
            <a:ext cx="4666908" cy="969466"/>
          </a:xfrm>
          <a:prstGeom prst="rect">
            <a:avLst/>
          </a:prstGeom>
          <a:noFill/>
          <a:ln/>
        </p:spPr>
        <p:txBody>
          <a:bodyPr wrap="square" lIns="25400" tIns="25400" rIns="25400" bIns="25400" rtlCol="0" anchor="t">
            <a:normAutofit/>
          </a:bodyPr>
          <a:lstStyle/>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Zero workflow lock-in.</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Integrates with existing LOS, CRM &amp; core banking.</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Sandbox &amp; docs available pre-contract.</a:t>
            </a:r>
            <a:endParaRPr lang="en-US" sz="1425" dirty="0"/>
          </a:p>
        </p:txBody>
      </p:sp>
      <p:sp>
        <p:nvSpPr>
          <p:cNvPr id="10" name="Text 7"/>
          <p:cNvSpPr/>
          <p:nvPr/>
        </p:nvSpPr>
        <p:spPr>
          <a:xfrm>
            <a:off x="1457325" y="7475246"/>
            <a:ext cx="4597946" cy="511679"/>
          </a:xfrm>
          <a:prstGeom prst="rect">
            <a:avLst/>
          </a:prstGeom>
          <a:noFill/>
          <a:ln/>
        </p:spPr>
        <p:txBody>
          <a:bodyPr wrap="square" lIns="25400" tIns="25400" rIns="25400" bIns="25400" rtlCol="0" anchor="t">
            <a:spAutoFit/>
          </a:bodyPr>
          <a:lstStyle/>
          <a:p>
            <a:pPr marL="0" indent="0" algn="l">
              <a:lnSpc>
                <a:spcPct val="110000"/>
              </a:lnSpc>
              <a:buNone/>
            </a:pPr>
            <a:r>
              <a:rPr lang="en-US" sz="1400" dirty="0">
                <a:solidFill>
                  <a:srgbClr val="6B7385"/>
                </a:solidFill>
                <a:latin typeface="Helvetica Neue" pitchFamily="34" charset="0"/>
                <a:ea typeface="Helvetica Neue" pitchFamily="34" charset="-122"/>
                <a:cs typeface="Helvetica Neue" pitchFamily="34" charset="-120"/>
              </a:rPr>
              <a:t>Best for </a:t>
            </a:r>
            <a:r>
              <a:rPr lang="en-US" sz="1400" b="1" dirty="0">
                <a:solidFill>
                  <a:srgbClr val="213467"/>
                </a:solidFill>
                <a:latin typeface="Helvetica Neue" pitchFamily="34" charset="0"/>
                <a:ea typeface="Helvetica Neue" pitchFamily="34" charset="-122"/>
                <a:cs typeface="Helvetica Neue" pitchFamily="34" charset="-120"/>
              </a:rPr>
              <a:t>Regional banks, fintech &amp; non-bank lenders </a:t>
            </a:r>
            <a:r>
              <a:rPr lang="en-US" sz="1400" dirty="0">
                <a:solidFill>
                  <a:srgbClr val="6B7385"/>
                </a:solidFill>
                <a:latin typeface="Helvetica Neue" pitchFamily="34" charset="0"/>
                <a:ea typeface="Helvetica Neue" pitchFamily="34" charset="-122"/>
                <a:cs typeface="Helvetica Neue" pitchFamily="34" charset="-120"/>
              </a:rPr>
              <a:t>First transaction in </a:t>
            </a:r>
            <a:r>
              <a:rPr lang="en-US" sz="1400" b="1" dirty="0">
                <a:solidFill>
                  <a:srgbClr val="213467"/>
                </a:solidFill>
                <a:latin typeface="Helvetica Neue" pitchFamily="34" charset="0"/>
                <a:ea typeface="Helvetica Neue" pitchFamily="34" charset="-122"/>
                <a:cs typeface="Helvetica Neue" pitchFamily="34" charset="-120"/>
              </a:rPr>
              <a:t>45–90 days</a:t>
            </a:r>
            <a:endParaRPr lang="en-US" sz="1400" dirty="0"/>
          </a:p>
        </p:txBody>
      </p:sp>
      <p:sp>
        <p:nvSpPr>
          <p:cNvPr id="11" name="Shape 8"/>
          <p:cNvSpPr/>
          <p:nvPr/>
        </p:nvSpPr>
        <p:spPr>
          <a:xfrm>
            <a:off x="6559525" y="3912318"/>
            <a:ext cx="5168875" cy="4561755"/>
          </a:xfrm>
          <a:prstGeom prst="roundRect">
            <a:avLst>
              <a:gd name="adj" fmla="val 451"/>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pic>
        <p:nvPicPr>
          <p:cNvPr id="12" name="Image 1" descr="preencoded.png"/>
          <p:cNvPicPr>
            <a:picLocks noChangeAspect="1"/>
          </p:cNvPicPr>
          <p:nvPr/>
        </p:nvPicPr>
        <p:blipFill>
          <a:blip r:embed="rId4"/>
          <a:srcRect l="-6" r="-6"/>
          <a:stretch/>
        </p:blipFill>
        <p:spPr>
          <a:xfrm>
            <a:off x="6911949" y="4283793"/>
            <a:ext cx="1580923" cy="539385"/>
          </a:xfrm>
          <a:prstGeom prst="rect">
            <a:avLst/>
          </a:prstGeom>
        </p:spPr>
      </p:pic>
      <p:sp>
        <p:nvSpPr>
          <p:cNvPr id="13" name="Text 9"/>
          <p:cNvSpPr/>
          <p:nvPr/>
        </p:nvSpPr>
        <p:spPr>
          <a:xfrm>
            <a:off x="6911950" y="4929262"/>
            <a:ext cx="4910428" cy="223838"/>
          </a:xfrm>
          <a:prstGeom prst="rect">
            <a:avLst/>
          </a:prstGeom>
          <a:noFill/>
          <a:ln/>
        </p:spPr>
        <p:txBody>
          <a:bodyPr wrap="square" lIns="25400" tIns="25400" rIns="25400" bIns="25400" rtlCol="0" anchor="t">
            <a:normAutofit lnSpcReduction="10000"/>
          </a:bodyPr>
          <a:lstStyle/>
          <a:p>
            <a:pPr marL="0" indent="0" algn="l">
              <a:buNone/>
            </a:pPr>
            <a:r>
              <a:rPr lang="en-US" sz="1200" b="1" kern="0" spc="48" dirty="0">
                <a:solidFill>
                  <a:srgbClr val="88C8BC"/>
                </a:solidFill>
                <a:latin typeface="Helvetica Neue" pitchFamily="34" charset="0"/>
                <a:ea typeface="Helvetica Neue" pitchFamily="34" charset="-122"/>
                <a:cs typeface="Helvetica Neue" pitchFamily="34" charset="-120"/>
              </a:rPr>
              <a:t>MODULAR · CONFIGURABLE</a:t>
            </a:r>
            <a:endParaRPr lang="en-US" sz="1200" dirty="0">
              <a:solidFill>
                <a:srgbClr val="88C8BC"/>
              </a:solidFill>
            </a:endParaRPr>
          </a:p>
        </p:txBody>
      </p:sp>
      <p:sp>
        <p:nvSpPr>
          <p:cNvPr id="14" name="Text 10"/>
          <p:cNvSpPr/>
          <p:nvPr/>
        </p:nvSpPr>
        <p:spPr>
          <a:xfrm>
            <a:off x="6911950" y="5248349"/>
            <a:ext cx="4597946" cy="872356"/>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Nine independently activatable modules across every phase of the lending program. Activate what you need; add more as you scale.</a:t>
            </a:r>
            <a:endParaRPr lang="en-US" sz="1500" dirty="0"/>
          </a:p>
        </p:txBody>
      </p:sp>
      <p:sp>
        <p:nvSpPr>
          <p:cNvPr id="15" name="Text 11"/>
          <p:cNvSpPr/>
          <p:nvPr/>
        </p:nvSpPr>
        <p:spPr>
          <a:xfrm>
            <a:off x="6954598" y="6215955"/>
            <a:ext cx="4666908" cy="969466"/>
          </a:xfrm>
          <a:prstGeom prst="rect">
            <a:avLst/>
          </a:prstGeom>
          <a:noFill/>
          <a:ln/>
        </p:spPr>
        <p:txBody>
          <a:bodyPr wrap="square" lIns="25400" tIns="25400" rIns="25400" bIns="25400" rtlCol="0" anchor="t">
            <a:normAutofit/>
          </a:bodyPr>
          <a:lstStyle/>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No monolithic deployment required.</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Module-by-module growth path.</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One compliance framework across all modules.</a:t>
            </a:r>
            <a:endParaRPr lang="en-US" sz="1425" dirty="0"/>
          </a:p>
        </p:txBody>
      </p:sp>
      <p:sp>
        <p:nvSpPr>
          <p:cNvPr id="16" name="Text 12"/>
          <p:cNvSpPr/>
          <p:nvPr/>
        </p:nvSpPr>
        <p:spPr>
          <a:xfrm>
            <a:off x="6911950" y="7475246"/>
            <a:ext cx="4597946" cy="511679"/>
          </a:xfrm>
          <a:prstGeom prst="rect">
            <a:avLst/>
          </a:prstGeom>
          <a:noFill/>
          <a:ln/>
        </p:spPr>
        <p:txBody>
          <a:bodyPr wrap="square" lIns="25400" tIns="25400" rIns="25400" bIns="25400" rtlCol="0" anchor="t">
            <a:spAutoFit/>
          </a:bodyPr>
          <a:lstStyle/>
          <a:p>
            <a:pPr marL="0" indent="0" algn="l">
              <a:lnSpc>
                <a:spcPct val="110000"/>
              </a:lnSpc>
              <a:buNone/>
            </a:pPr>
            <a:r>
              <a:rPr lang="en-US" sz="1400" dirty="0">
                <a:solidFill>
                  <a:srgbClr val="6B7385"/>
                </a:solidFill>
                <a:latin typeface="Helvetica Neue" pitchFamily="34" charset="0"/>
                <a:ea typeface="Helvetica Neue" pitchFamily="34" charset="-122"/>
                <a:cs typeface="Helvetica Neue" pitchFamily="34" charset="-120"/>
              </a:rPr>
              <a:t>Best for </a:t>
            </a:r>
            <a:r>
              <a:rPr lang="en-US" sz="1400" b="1" dirty="0">
                <a:solidFill>
                  <a:srgbClr val="213467"/>
                </a:solidFill>
                <a:latin typeface="Helvetica Neue" pitchFamily="34" charset="0"/>
                <a:ea typeface="Helvetica Neue" pitchFamily="34" charset="-122"/>
                <a:cs typeface="Helvetica Neue" pitchFamily="34" charset="-120"/>
              </a:rPr>
              <a:t>Community banks, credit unions, regional banks </a:t>
            </a:r>
            <a:r>
              <a:rPr lang="en-US" sz="1400" dirty="0">
                <a:solidFill>
                  <a:srgbClr val="6B7385"/>
                </a:solidFill>
                <a:latin typeface="Helvetica Neue" pitchFamily="34" charset="0"/>
                <a:ea typeface="Helvetica Neue" pitchFamily="34" charset="-122"/>
                <a:cs typeface="Helvetica Neue" pitchFamily="34" charset="-120"/>
              </a:rPr>
              <a:t>Activates </a:t>
            </a:r>
            <a:r>
              <a:rPr lang="en-US" sz="1400" b="1" dirty="0">
                <a:solidFill>
                  <a:srgbClr val="213467"/>
                </a:solidFill>
                <a:latin typeface="Helvetica Neue" pitchFamily="34" charset="0"/>
                <a:ea typeface="Helvetica Neue" pitchFamily="34" charset="-122"/>
                <a:cs typeface="Helvetica Neue" pitchFamily="34" charset="-120"/>
              </a:rPr>
              <a:t>module by module</a:t>
            </a:r>
            <a:endParaRPr lang="en-US" sz="1400" dirty="0"/>
          </a:p>
        </p:txBody>
      </p:sp>
      <p:sp>
        <p:nvSpPr>
          <p:cNvPr id="17" name="Shape 13"/>
          <p:cNvSpPr/>
          <p:nvPr/>
        </p:nvSpPr>
        <p:spPr>
          <a:xfrm>
            <a:off x="12014150" y="3912318"/>
            <a:ext cx="5168950" cy="4561755"/>
          </a:xfrm>
          <a:prstGeom prst="roundRect">
            <a:avLst>
              <a:gd name="adj" fmla="val 451"/>
            </a:avLst>
          </a:prstGeom>
          <a:solidFill>
            <a:srgbClr val="FFFFFF"/>
          </a:solidFill>
          <a:ln w="9525">
            <a:solidFill>
              <a:srgbClr val="E3E7EE"/>
            </a:solidFill>
            <a:prstDash val="solid"/>
          </a:ln>
          <a:effectLst>
            <a:outerShdw blurRad="19050" dist="9525" dir="5400000" algn="bl" rotWithShape="0">
              <a:srgbClr val="213467">
                <a:alpha val="5000"/>
              </a:srgbClr>
            </a:outerShdw>
          </a:effectLst>
        </p:spPr>
        <p:txBody>
          <a:bodyPr/>
          <a:lstStyle/>
          <a:p>
            <a:endParaRPr lang="en-CO"/>
          </a:p>
        </p:txBody>
      </p:sp>
      <p:sp>
        <p:nvSpPr>
          <p:cNvPr id="19" name="Text 14"/>
          <p:cNvSpPr/>
          <p:nvPr/>
        </p:nvSpPr>
        <p:spPr>
          <a:xfrm>
            <a:off x="12366575" y="4960516"/>
            <a:ext cx="4910510" cy="223838"/>
          </a:xfrm>
          <a:prstGeom prst="rect">
            <a:avLst/>
          </a:prstGeom>
          <a:noFill/>
          <a:ln/>
        </p:spPr>
        <p:txBody>
          <a:bodyPr wrap="square" lIns="25400" tIns="25400" rIns="25400" bIns="25400" rtlCol="0" anchor="t">
            <a:normAutofit lnSpcReduction="10000"/>
          </a:bodyPr>
          <a:lstStyle/>
          <a:p>
            <a:pPr marL="0" indent="0" algn="l">
              <a:buNone/>
            </a:pPr>
            <a:r>
              <a:rPr lang="en-US" sz="1200" b="1" kern="0" spc="48" dirty="0">
                <a:solidFill>
                  <a:srgbClr val="EA98F5"/>
                </a:solidFill>
                <a:latin typeface="Helvetica Neue" pitchFamily="34" charset="0"/>
                <a:ea typeface="Helvetica Neue" pitchFamily="34" charset="-122"/>
                <a:cs typeface="Helvetica Neue" pitchFamily="34" charset="-120"/>
              </a:rPr>
              <a:t>FULLY MANAGED · WHITE-LABEL</a:t>
            </a:r>
            <a:endParaRPr lang="en-US" sz="1200" dirty="0">
              <a:solidFill>
                <a:srgbClr val="EA98F5"/>
              </a:solidFill>
            </a:endParaRPr>
          </a:p>
        </p:txBody>
      </p:sp>
      <p:sp>
        <p:nvSpPr>
          <p:cNvPr id="20" name="Text 15"/>
          <p:cNvSpPr/>
          <p:nvPr/>
        </p:nvSpPr>
        <p:spPr>
          <a:xfrm>
            <a:off x="12366575" y="5279603"/>
            <a:ext cx="4598023" cy="872356"/>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A fully managed, white-label deployment. QLS operates the infrastructure, compliance, and support layer under your institution's brand.</a:t>
            </a:r>
            <a:endParaRPr lang="en-US" sz="1500" dirty="0"/>
          </a:p>
        </p:txBody>
      </p:sp>
      <p:sp>
        <p:nvSpPr>
          <p:cNvPr id="21" name="Text 16"/>
          <p:cNvSpPr/>
          <p:nvPr/>
        </p:nvSpPr>
        <p:spPr>
          <a:xfrm>
            <a:off x="12409223" y="6247209"/>
            <a:ext cx="4666982" cy="969466"/>
          </a:xfrm>
          <a:prstGeom prst="rect">
            <a:avLst/>
          </a:prstGeom>
          <a:noFill/>
          <a:ln/>
        </p:spPr>
        <p:txBody>
          <a:bodyPr wrap="square" lIns="25400" tIns="25400" rIns="25400" bIns="25400" rtlCol="0" anchor="t">
            <a:normAutofit/>
          </a:bodyPr>
          <a:lstStyle/>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Your brand, our infrastructure.</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No internal build or tech team required.</a:t>
            </a:r>
            <a:endParaRPr lang="en-US" sz="1425" dirty="0"/>
          </a:p>
          <a:p>
            <a:pPr marL="285750" indent="-285750" algn="l">
              <a:lnSpc>
                <a:spcPct val="140000"/>
              </a:lnSpc>
              <a:buFont typeface="Arial" panose="020B0604020202020204" pitchFamily="34" charset="0"/>
              <a:buChar char="•"/>
            </a:pPr>
            <a:r>
              <a:rPr lang="en-US" sz="1425" dirty="0">
                <a:solidFill>
                  <a:srgbClr val="4A5163"/>
                </a:solidFill>
                <a:latin typeface="Helvetica Neue" pitchFamily="34" charset="0"/>
                <a:ea typeface="Helvetica Neue" pitchFamily="34" charset="-122"/>
                <a:cs typeface="Helvetica Neue" pitchFamily="34" charset="-120"/>
              </a:rPr>
              <a:t>QLS manages ongoing compliance operations.</a:t>
            </a:r>
            <a:endParaRPr lang="en-US" sz="1425" dirty="0"/>
          </a:p>
        </p:txBody>
      </p:sp>
      <p:sp>
        <p:nvSpPr>
          <p:cNvPr id="22" name="Text 17"/>
          <p:cNvSpPr/>
          <p:nvPr/>
        </p:nvSpPr>
        <p:spPr>
          <a:xfrm>
            <a:off x="12366575" y="7475246"/>
            <a:ext cx="4598023" cy="511679"/>
          </a:xfrm>
          <a:prstGeom prst="rect">
            <a:avLst/>
          </a:prstGeom>
          <a:noFill/>
          <a:ln/>
        </p:spPr>
        <p:txBody>
          <a:bodyPr wrap="square" lIns="25400" tIns="25400" rIns="25400" bIns="25400" rtlCol="0" anchor="t">
            <a:spAutoFit/>
          </a:bodyPr>
          <a:lstStyle/>
          <a:p>
            <a:pPr marL="0" indent="0" algn="l">
              <a:lnSpc>
                <a:spcPct val="110000"/>
              </a:lnSpc>
              <a:buNone/>
            </a:pPr>
            <a:r>
              <a:rPr lang="en-US" sz="1400" dirty="0">
                <a:solidFill>
                  <a:srgbClr val="6B7385"/>
                </a:solidFill>
                <a:latin typeface="Helvetica Neue" pitchFamily="34" charset="0"/>
                <a:ea typeface="Helvetica Neue" pitchFamily="34" charset="-122"/>
                <a:cs typeface="Helvetica Neue" pitchFamily="34" charset="-120"/>
              </a:rPr>
              <a:t>Best for </a:t>
            </a:r>
            <a:r>
              <a:rPr lang="en-US" sz="1400" b="1" dirty="0">
                <a:solidFill>
                  <a:srgbClr val="213467"/>
                </a:solidFill>
                <a:latin typeface="Helvetica Neue" pitchFamily="34" charset="0"/>
                <a:ea typeface="Helvetica Neue" pitchFamily="34" charset="-122"/>
                <a:cs typeface="Helvetica Neue" pitchFamily="34" charset="-120"/>
              </a:rPr>
              <a:t>Institutions launching their first SMB program </a:t>
            </a:r>
            <a:r>
              <a:rPr lang="en-US" sz="1400" dirty="0">
                <a:solidFill>
                  <a:srgbClr val="6B7385"/>
                </a:solidFill>
                <a:latin typeface="Helvetica Neue" pitchFamily="34" charset="0"/>
                <a:ea typeface="Helvetica Neue" pitchFamily="34" charset="-122"/>
                <a:cs typeface="Helvetica Neue" pitchFamily="34" charset="-120"/>
              </a:rPr>
              <a:t>Launch-ready in </a:t>
            </a:r>
            <a:r>
              <a:rPr lang="en-US" sz="1400" b="1" dirty="0">
                <a:solidFill>
                  <a:srgbClr val="213467"/>
                </a:solidFill>
                <a:latin typeface="Helvetica Neue" pitchFamily="34" charset="0"/>
                <a:ea typeface="Helvetica Neue" pitchFamily="34" charset="-122"/>
                <a:cs typeface="Helvetica Neue" pitchFamily="34" charset="-120"/>
              </a:rPr>
              <a:t>60–90 days</a:t>
            </a:r>
            <a:endParaRPr lang="en-US" sz="1400" dirty="0"/>
          </a:p>
        </p:txBody>
      </p:sp>
      <p:sp>
        <p:nvSpPr>
          <p:cNvPr id="23" name="Shape 18"/>
          <p:cNvSpPr/>
          <p:nvPr/>
        </p:nvSpPr>
        <p:spPr>
          <a:xfrm>
            <a:off x="1104900" y="9501188"/>
            <a:ext cx="16078200" cy="9525"/>
          </a:xfrm>
          <a:prstGeom prst="rect">
            <a:avLst/>
          </a:prstGeom>
          <a:solidFill>
            <a:srgbClr val="E3E7EE"/>
          </a:solidFill>
          <a:ln/>
        </p:spPr>
        <p:txBody>
          <a:bodyPr/>
          <a:lstStyle/>
          <a:p>
            <a:endParaRPr lang="en-CO"/>
          </a:p>
        </p:txBody>
      </p:sp>
      <p:sp>
        <p:nvSpPr>
          <p:cNvPr id="25" name="Text 20"/>
          <p:cNvSpPr/>
          <p:nvPr/>
        </p:nvSpPr>
        <p:spPr>
          <a:xfrm>
            <a:off x="16670535" y="9653589"/>
            <a:ext cx="838532" cy="233362"/>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07 </a:t>
            </a:r>
            <a:r>
              <a:rPr lang="en-US" sz="1200" b="1" kern="0" spc="87" dirty="0">
                <a:solidFill>
                  <a:srgbClr val="4A5163"/>
                </a:solidFill>
                <a:latin typeface="Helvetica Neue" pitchFamily="34" charset="0"/>
                <a:ea typeface="Helvetica Neue" pitchFamily="34" charset="-122"/>
                <a:cs typeface="Helvetica Neue" pitchFamily="34" charset="-120"/>
              </a:rPr>
              <a:t>/ 15</a:t>
            </a:r>
            <a:endParaRPr lang="en-US" sz="1200" dirty="0"/>
          </a:p>
        </p:txBody>
      </p:sp>
      <p:pic>
        <p:nvPicPr>
          <p:cNvPr id="29" name="Picture 28">
            <a:extLst>
              <a:ext uri="{FF2B5EF4-FFF2-40B4-BE49-F238E27FC236}">
                <a16:creationId xmlns:a16="http://schemas.microsoft.com/office/drawing/2014/main" id="{62C0047B-1136-122D-7E8E-489AF2B0D065}"/>
              </a:ext>
            </a:extLst>
          </p:cNvPr>
          <p:cNvPicPr>
            <a:picLocks noChangeAspect="1"/>
          </p:cNvPicPr>
          <p:nvPr/>
        </p:nvPicPr>
        <p:blipFill>
          <a:blip r:embed="rId5"/>
          <a:stretch>
            <a:fillRect/>
          </a:stretch>
        </p:blipFill>
        <p:spPr>
          <a:xfrm>
            <a:off x="12366575" y="4161680"/>
            <a:ext cx="1530969" cy="661498"/>
          </a:xfrm>
          <a:prstGeom prst="rect">
            <a:avLst/>
          </a:prstGeom>
        </p:spPr>
      </p:pic>
      <p:sp>
        <p:nvSpPr>
          <p:cNvPr id="31" name="Text 7">
            <a:extLst>
              <a:ext uri="{FF2B5EF4-FFF2-40B4-BE49-F238E27FC236}">
                <a16:creationId xmlns:a16="http://schemas.microsoft.com/office/drawing/2014/main" id="{666B9561-EC0B-A015-EEB5-475F934F18FF}"/>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1A3068"/>
                </a:solidFill>
                <a:latin typeface="Helvetica Neue" pitchFamily="34" charset="0"/>
                <a:ea typeface="Helvetica Neue" pitchFamily="34" charset="-122"/>
                <a:cs typeface="Helvetica Neue" pitchFamily="34" charset="-120"/>
              </a:rPr>
              <a:t>Company Overview · 2026</a:t>
            </a:r>
            <a:endParaRPr lang="en-US" sz="1200" dirty="0">
              <a:solidFill>
                <a:srgbClr val="1A306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C6C5-747F-E218-E66D-DC2880E9DE9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2B4A952B-FCDB-A495-ED9B-6C25FB8D52B8}"/>
              </a:ext>
            </a:extLst>
          </p:cNvPr>
          <p:cNvSpPr/>
          <p:nvPr/>
        </p:nvSpPr>
        <p:spPr>
          <a:xfrm>
            <a:off x="-105363" y="-59267"/>
            <a:ext cx="18498725" cy="10405533"/>
          </a:xfrm>
          <a:prstGeom prst="rect">
            <a:avLst/>
          </a:prstGeom>
          <a:gradFill rotWithShape="1">
            <a:gsLst>
              <a:gs pos="100000">
                <a:srgbClr val="0D1B3E"/>
              </a:gs>
              <a:gs pos="0">
                <a:srgbClr val="1A3068"/>
              </a:gs>
            </a:gsLst>
            <a:lin ang="3600000" scaled="0"/>
          </a:gradFill>
          <a:ln>
            <a:solidFill>
              <a:srgbClr val="1A3068"/>
            </a:solidFill>
          </a:ln>
        </p:spPr>
        <p:txBody>
          <a:bodyPr/>
          <a:lstStyle/>
          <a:p>
            <a:endParaRPr lang="en-CO"/>
          </a:p>
        </p:txBody>
      </p:sp>
      <p:sp>
        <p:nvSpPr>
          <p:cNvPr id="8" name="Shape 6">
            <a:extLst>
              <a:ext uri="{FF2B5EF4-FFF2-40B4-BE49-F238E27FC236}">
                <a16:creationId xmlns:a16="http://schemas.microsoft.com/office/drawing/2014/main" id="{1068B6B7-C125-8F3C-B730-CCD718DE6967}"/>
              </a:ext>
            </a:extLst>
          </p:cNvPr>
          <p:cNvSpPr/>
          <p:nvPr/>
        </p:nvSpPr>
        <p:spPr>
          <a:xfrm>
            <a:off x="1104900" y="9501188"/>
            <a:ext cx="16078200" cy="9525"/>
          </a:xfrm>
          <a:prstGeom prst="rect">
            <a:avLst/>
          </a:prstGeom>
          <a:solidFill>
            <a:srgbClr val="FFFFFF">
              <a:alpha val="16000"/>
            </a:srgbClr>
          </a:solidFill>
          <a:ln/>
        </p:spPr>
        <p:txBody>
          <a:bodyPr/>
          <a:lstStyle/>
          <a:p>
            <a:endParaRPr lang="en-CO"/>
          </a:p>
        </p:txBody>
      </p:sp>
      <p:sp>
        <p:nvSpPr>
          <p:cNvPr id="9" name="Text 7">
            <a:extLst>
              <a:ext uri="{FF2B5EF4-FFF2-40B4-BE49-F238E27FC236}">
                <a16:creationId xmlns:a16="http://schemas.microsoft.com/office/drawing/2014/main" id="{87BF757F-3B19-09BD-60FB-385425537AD5}"/>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sp>
        <p:nvSpPr>
          <p:cNvPr id="10" name="Text 8">
            <a:extLst>
              <a:ext uri="{FF2B5EF4-FFF2-40B4-BE49-F238E27FC236}">
                <a16:creationId xmlns:a16="http://schemas.microsoft.com/office/drawing/2014/main" id="{0569DF43-3C49-C2D4-B95D-7489B9AF2640}"/>
              </a:ext>
            </a:extLst>
          </p:cNvPr>
          <p:cNvSpPr/>
          <p:nvPr/>
        </p:nvSpPr>
        <p:spPr>
          <a:xfrm>
            <a:off x="16543867" y="9682163"/>
            <a:ext cx="715433" cy="204787"/>
          </a:xfrm>
          <a:prstGeom prst="rect">
            <a:avLst/>
          </a:prstGeom>
          <a:noFill/>
          <a:ln/>
        </p:spPr>
        <p:txBody>
          <a:bodyPr wrap="square" lIns="25400" tIns="25400" rIns="25400" bIns="25400" rtlCol="0" anchor="t">
            <a:noAutofit/>
          </a:bodyPr>
          <a:lstStyle/>
          <a:p>
            <a:pPr marL="0" indent="0" algn="l">
              <a:buNone/>
            </a:pPr>
            <a:r>
              <a:rPr lang="en-US" sz="1200" b="1" kern="0" spc="87" dirty="0">
                <a:solidFill>
                  <a:srgbClr val="EE482C"/>
                </a:solidFill>
                <a:latin typeface="Helvetica Neue" pitchFamily="34" charset="0"/>
                <a:ea typeface="Helvetica Neue" pitchFamily="34" charset="-122"/>
                <a:cs typeface="Helvetica Neue" pitchFamily="34" charset="-120"/>
              </a:rPr>
              <a:t>08 </a:t>
            </a:r>
            <a:r>
              <a:rPr lang="en-US" sz="1200" b="1" kern="0" spc="87" dirty="0">
                <a:solidFill>
                  <a:srgbClr val="FFFFFF"/>
                </a:solidFill>
                <a:latin typeface="Helvetica Neue" pitchFamily="34" charset="0"/>
                <a:ea typeface="Helvetica Neue" pitchFamily="34" charset="-122"/>
                <a:cs typeface="Helvetica Neue" pitchFamily="34" charset="-120"/>
              </a:rPr>
              <a:t>/ 15</a:t>
            </a:r>
            <a:endParaRPr lang="en-US" sz="1200" dirty="0"/>
          </a:p>
        </p:txBody>
      </p:sp>
      <p:sp>
        <p:nvSpPr>
          <p:cNvPr id="3" name="Text 2">
            <a:extLst>
              <a:ext uri="{FF2B5EF4-FFF2-40B4-BE49-F238E27FC236}">
                <a16:creationId xmlns:a16="http://schemas.microsoft.com/office/drawing/2014/main" id="{F10943E7-2D7F-C5B3-C96B-186BF675D742}"/>
              </a:ext>
            </a:extLst>
          </p:cNvPr>
          <p:cNvSpPr/>
          <p:nvPr/>
        </p:nvSpPr>
        <p:spPr>
          <a:xfrm>
            <a:off x="1104900" y="1185863"/>
            <a:ext cx="8534400" cy="1769010"/>
          </a:xfrm>
          <a:prstGeom prst="rect">
            <a:avLst/>
          </a:prstGeom>
          <a:noFill/>
          <a:ln/>
        </p:spPr>
        <p:txBody>
          <a:bodyPr wrap="square" lIns="25400" tIns="25400" rIns="25400" bIns="25400" rtlCol="0" anchor="t">
            <a:spAutoFit/>
          </a:bodyPr>
          <a:lstStyle/>
          <a:p>
            <a:pPr marL="0" indent="0" algn="l">
              <a:lnSpc>
                <a:spcPct val="106000"/>
              </a:lnSpc>
              <a:buNone/>
            </a:pPr>
            <a:r>
              <a:rPr lang="en-US" sz="5400" b="1" kern="0" spc="-92" dirty="0">
                <a:solidFill>
                  <a:schemeClr val="bg1"/>
                </a:solidFill>
                <a:latin typeface="Helvetica Neue" pitchFamily="34" charset="0"/>
                <a:ea typeface="Helvetica Neue" pitchFamily="34" charset="-122"/>
                <a:cs typeface="Helvetica Neue" pitchFamily="34" charset="-120"/>
              </a:rPr>
              <a:t>One platform. </a:t>
            </a:r>
          </a:p>
          <a:p>
            <a:pPr marL="0" indent="0" algn="l">
              <a:lnSpc>
                <a:spcPct val="106000"/>
              </a:lnSpc>
              <a:buNone/>
            </a:pPr>
            <a:r>
              <a:rPr lang="en-US" sz="5400" b="1" kern="0" spc="-92" dirty="0">
                <a:solidFill>
                  <a:srgbClr val="EE482C"/>
                </a:solidFill>
                <a:latin typeface="Helvetica Neue" pitchFamily="34" charset="0"/>
                <a:ea typeface="Helvetica Neue" pitchFamily="34" charset="-122"/>
                <a:cs typeface="Helvetica Neue" pitchFamily="34" charset="-120"/>
              </a:rPr>
              <a:t>Four partnership models</a:t>
            </a:r>
            <a:r>
              <a:rPr lang="en-US" sz="5400" b="1" kern="0" spc="-92" dirty="0">
                <a:solidFill>
                  <a:srgbClr val="F0472C"/>
                </a:solidFill>
                <a:latin typeface="Helvetica Neue" pitchFamily="34" charset="0"/>
                <a:ea typeface="Helvetica Neue" pitchFamily="34" charset="-122"/>
                <a:cs typeface="Helvetica Neue" pitchFamily="34" charset="-120"/>
              </a:rPr>
              <a:t>.</a:t>
            </a:r>
            <a:endParaRPr lang="en-US" sz="5400" dirty="0">
              <a:solidFill>
                <a:srgbClr val="F0472C"/>
              </a:solidFill>
            </a:endParaRPr>
          </a:p>
        </p:txBody>
      </p:sp>
      <p:sp>
        <p:nvSpPr>
          <p:cNvPr id="11" name="Text 3">
            <a:extLst>
              <a:ext uri="{FF2B5EF4-FFF2-40B4-BE49-F238E27FC236}">
                <a16:creationId xmlns:a16="http://schemas.microsoft.com/office/drawing/2014/main" id="{7BDA9483-CE08-6944-3890-F53D4F2DB3F7}"/>
              </a:ext>
            </a:extLst>
          </p:cNvPr>
          <p:cNvSpPr/>
          <p:nvPr/>
        </p:nvSpPr>
        <p:spPr>
          <a:xfrm>
            <a:off x="1104900" y="3084240"/>
            <a:ext cx="12363450" cy="355699"/>
          </a:xfrm>
          <a:prstGeom prst="rect">
            <a:avLst/>
          </a:prstGeom>
          <a:noFill/>
          <a:ln/>
        </p:spPr>
        <p:txBody>
          <a:bodyPr wrap="square" lIns="25400" tIns="25400" rIns="25400" bIns="25400" rtlCol="0" anchor="t">
            <a:noAutofit/>
          </a:bodyPr>
          <a:lstStyle/>
          <a:p>
            <a:pPr marL="0" indent="0" algn="l">
              <a:lnSpc>
                <a:spcPct val="145000"/>
              </a:lnSpc>
              <a:buNone/>
            </a:pPr>
            <a:r>
              <a:rPr lang="en-US" dirty="0">
                <a:solidFill>
                  <a:schemeClr val="bg1"/>
                </a:solidFill>
                <a:latin typeface="Helvetica Neue" pitchFamily="34" charset="0"/>
                <a:ea typeface="Helvetica Neue" pitchFamily="34" charset="-122"/>
                <a:cs typeface="Helvetica Neue" pitchFamily="34" charset="-120"/>
              </a:rPr>
              <a:t>Commercial relationships structured around the partner's operational model, not a predetermined template.</a:t>
            </a:r>
            <a:endParaRPr lang="en-US" dirty="0">
              <a:solidFill>
                <a:schemeClr val="bg1"/>
              </a:solidFill>
            </a:endParaRPr>
          </a:p>
        </p:txBody>
      </p:sp>
      <p:sp>
        <p:nvSpPr>
          <p:cNvPr id="13" name="Shape 4">
            <a:extLst>
              <a:ext uri="{FF2B5EF4-FFF2-40B4-BE49-F238E27FC236}">
                <a16:creationId xmlns:a16="http://schemas.microsoft.com/office/drawing/2014/main" id="{B8DB5C9A-C404-A86E-8239-3A1228F3ADE6}"/>
              </a:ext>
            </a:extLst>
          </p:cNvPr>
          <p:cNvSpPr/>
          <p:nvPr/>
        </p:nvSpPr>
        <p:spPr>
          <a:xfrm>
            <a:off x="1104900" y="4473327"/>
            <a:ext cx="3805237" cy="2901702"/>
          </a:xfrm>
          <a:prstGeom prst="roundRect">
            <a:avLst>
              <a:gd name="adj" fmla="val 657"/>
            </a:avLst>
          </a:prstGeom>
          <a:solidFill>
            <a:srgbClr val="FFFFFF"/>
          </a:solidFill>
          <a:ln w="9525">
            <a:solidFill>
              <a:srgbClr val="E3E7EE"/>
            </a:solidFill>
            <a:prstDash val="solid"/>
          </a:ln>
        </p:spPr>
        <p:txBody>
          <a:bodyPr/>
          <a:lstStyle/>
          <a:p>
            <a:endParaRPr lang="en-CO"/>
          </a:p>
        </p:txBody>
      </p:sp>
      <p:sp>
        <p:nvSpPr>
          <p:cNvPr id="14" name="Text 5">
            <a:extLst>
              <a:ext uri="{FF2B5EF4-FFF2-40B4-BE49-F238E27FC236}">
                <a16:creationId xmlns:a16="http://schemas.microsoft.com/office/drawing/2014/main" id="{EC17AC94-E186-FCE5-E6E3-29B7CF966F13}"/>
              </a:ext>
            </a:extLst>
          </p:cNvPr>
          <p:cNvSpPr/>
          <p:nvPr/>
        </p:nvSpPr>
        <p:spPr>
          <a:xfrm>
            <a:off x="1457325" y="4844802"/>
            <a:ext cx="3410426"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Technology Licensing</a:t>
            </a:r>
            <a:endParaRPr lang="en-US" sz="1950" dirty="0"/>
          </a:p>
        </p:txBody>
      </p:sp>
      <p:sp>
        <p:nvSpPr>
          <p:cNvPr id="15" name="Text 6">
            <a:extLst>
              <a:ext uri="{FF2B5EF4-FFF2-40B4-BE49-F238E27FC236}">
                <a16:creationId xmlns:a16="http://schemas.microsoft.com/office/drawing/2014/main" id="{E030A639-21B7-4029-AE5F-5F97E6716059}"/>
              </a:ext>
            </a:extLst>
          </p:cNvPr>
          <p:cNvSpPr/>
          <p:nvPr/>
        </p:nvSpPr>
        <p:spPr>
          <a:xfrm>
            <a:off x="1457325" y="5241801"/>
            <a:ext cx="3193399"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License the full stack, or specific modules. You control deployment, configuration, and program management.</a:t>
            </a:r>
            <a:endParaRPr lang="en-US" sz="1500" dirty="0"/>
          </a:p>
        </p:txBody>
      </p:sp>
      <p:sp>
        <p:nvSpPr>
          <p:cNvPr id="16" name="Text 7">
            <a:extLst>
              <a:ext uri="{FF2B5EF4-FFF2-40B4-BE49-F238E27FC236}">
                <a16:creationId xmlns:a16="http://schemas.microsoft.com/office/drawing/2014/main" id="{832EBCE7-D9F3-FF13-82F3-60C66F4F9FA0}"/>
              </a:ext>
            </a:extLst>
          </p:cNvPr>
          <p:cNvSpPr/>
          <p:nvPr/>
        </p:nvSpPr>
        <p:spPr>
          <a:xfrm>
            <a:off x="1457325" y="6817816"/>
            <a:ext cx="3193399" cy="223838"/>
          </a:xfrm>
          <a:prstGeom prst="rect">
            <a:avLst/>
          </a:prstGeom>
          <a:noFill/>
          <a:ln/>
        </p:spPr>
        <p:txBody>
          <a:bodyPr wrap="square" lIns="25400" tIns="25400" rIns="25400" bIns="25400" rtlCol="0" anchor="t">
            <a:noAutofit/>
          </a:bodyPr>
          <a:lstStyle/>
          <a:p>
            <a:pPr marL="0" indent="0" algn="l">
              <a:buNone/>
            </a:pPr>
            <a:r>
              <a:rPr lang="en-US" sz="1400" b="1" dirty="0">
                <a:solidFill>
                  <a:srgbClr val="6ECBF7"/>
                </a:solidFill>
                <a:latin typeface="Helvetica Neue" pitchFamily="34" charset="0"/>
                <a:ea typeface="Helvetica Neue" pitchFamily="34" charset="-122"/>
                <a:cs typeface="Helvetica Neue" pitchFamily="34" charset="-120"/>
              </a:rPr>
              <a:t>Quantum Core </a:t>
            </a:r>
            <a:r>
              <a:rPr lang="en-US" sz="1400" b="1" dirty="0">
                <a:solidFill>
                  <a:srgbClr val="213467"/>
                </a:solidFill>
                <a:latin typeface="Helvetica Neue" pitchFamily="34" charset="0"/>
                <a:ea typeface="Helvetica Neue" pitchFamily="34" charset="-122"/>
                <a:cs typeface="Helvetica Neue" pitchFamily="34" charset="-120"/>
              </a:rPr>
              <a:t>· </a:t>
            </a:r>
            <a:r>
              <a:rPr lang="en-US" sz="1400" b="1" dirty="0">
                <a:solidFill>
                  <a:srgbClr val="88C8BC"/>
                </a:solidFill>
                <a:latin typeface="Helvetica Neue" pitchFamily="34" charset="0"/>
                <a:ea typeface="Helvetica Neue" pitchFamily="34" charset="-122"/>
                <a:cs typeface="Helvetica Neue" pitchFamily="34" charset="-120"/>
              </a:rPr>
              <a:t>Flex</a:t>
            </a:r>
            <a:endParaRPr lang="en-US" sz="1400" dirty="0">
              <a:solidFill>
                <a:srgbClr val="88C8BC"/>
              </a:solidFill>
            </a:endParaRPr>
          </a:p>
        </p:txBody>
      </p:sp>
      <p:sp>
        <p:nvSpPr>
          <p:cNvPr id="17" name="Shape 8">
            <a:extLst>
              <a:ext uri="{FF2B5EF4-FFF2-40B4-BE49-F238E27FC236}">
                <a16:creationId xmlns:a16="http://schemas.microsoft.com/office/drawing/2014/main" id="{0D058982-8E4C-8164-C9F2-8034112A32DA}"/>
              </a:ext>
            </a:extLst>
          </p:cNvPr>
          <p:cNvSpPr/>
          <p:nvPr/>
        </p:nvSpPr>
        <p:spPr>
          <a:xfrm>
            <a:off x="5195888" y="4473327"/>
            <a:ext cx="3805237" cy="2901702"/>
          </a:xfrm>
          <a:prstGeom prst="roundRect">
            <a:avLst>
              <a:gd name="adj" fmla="val 657"/>
            </a:avLst>
          </a:prstGeom>
          <a:solidFill>
            <a:srgbClr val="FFFFFF"/>
          </a:solidFill>
          <a:ln w="9525">
            <a:solidFill>
              <a:srgbClr val="E3E7EE"/>
            </a:solidFill>
            <a:prstDash val="solid"/>
          </a:ln>
        </p:spPr>
        <p:txBody>
          <a:bodyPr/>
          <a:lstStyle/>
          <a:p>
            <a:endParaRPr lang="en-CO"/>
          </a:p>
        </p:txBody>
      </p:sp>
      <p:sp>
        <p:nvSpPr>
          <p:cNvPr id="18" name="Text 9">
            <a:extLst>
              <a:ext uri="{FF2B5EF4-FFF2-40B4-BE49-F238E27FC236}">
                <a16:creationId xmlns:a16="http://schemas.microsoft.com/office/drawing/2014/main" id="{BDE382CE-60BF-035A-CFBD-42EDE1E168C6}"/>
              </a:ext>
            </a:extLst>
          </p:cNvPr>
          <p:cNvSpPr/>
          <p:nvPr/>
        </p:nvSpPr>
        <p:spPr>
          <a:xfrm>
            <a:off x="5548313" y="4844802"/>
            <a:ext cx="3410426"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White-Label Deployment</a:t>
            </a:r>
            <a:endParaRPr lang="en-US" sz="1950" dirty="0"/>
          </a:p>
        </p:txBody>
      </p:sp>
      <p:sp>
        <p:nvSpPr>
          <p:cNvPr id="19" name="Text 10">
            <a:extLst>
              <a:ext uri="{FF2B5EF4-FFF2-40B4-BE49-F238E27FC236}">
                <a16:creationId xmlns:a16="http://schemas.microsoft.com/office/drawing/2014/main" id="{47B13DB3-F73C-CDC5-E9BE-2E394B97F737}"/>
              </a:ext>
            </a:extLst>
          </p:cNvPr>
          <p:cNvSpPr/>
          <p:nvPr/>
        </p:nvSpPr>
        <p:spPr>
          <a:xfrm>
            <a:off x="5548313" y="5241801"/>
            <a:ext cx="3193399"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A fully branded SMB lending product under your name. You own the borrower relationship; QLS operates everything behind it.</a:t>
            </a:r>
            <a:endParaRPr lang="en-US" sz="1500" dirty="0"/>
          </a:p>
        </p:txBody>
      </p:sp>
      <p:sp>
        <p:nvSpPr>
          <p:cNvPr id="20" name="Text 11">
            <a:extLst>
              <a:ext uri="{FF2B5EF4-FFF2-40B4-BE49-F238E27FC236}">
                <a16:creationId xmlns:a16="http://schemas.microsoft.com/office/drawing/2014/main" id="{0DD16B3B-D9A3-FC64-ADBB-ABCAAFE3CD18}"/>
              </a:ext>
            </a:extLst>
          </p:cNvPr>
          <p:cNvSpPr/>
          <p:nvPr/>
        </p:nvSpPr>
        <p:spPr>
          <a:xfrm>
            <a:off x="5548313" y="6817816"/>
            <a:ext cx="3193399" cy="223838"/>
          </a:xfrm>
          <a:prstGeom prst="rect">
            <a:avLst/>
          </a:prstGeom>
          <a:noFill/>
          <a:ln/>
        </p:spPr>
        <p:txBody>
          <a:bodyPr wrap="square" lIns="25400" tIns="25400" rIns="25400" bIns="25400" rtlCol="0" anchor="t">
            <a:noAutofit/>
          </a:bodyPr>
          <a:lstStyle/>
          <a:p>
            <a:pPr marL="0" indent="0" algn="l">
              <a:buNone/>
            </a:pPr>
            <a:r>
              <a:rPr lang="en-US" sz="1400" b="1" dirty="0">
                <a:solidFill>
                  <a:srgbClr val="EA98F5"/>
                </a:solidFill>
                <a:latin typeface="Helvetica Neue" pitchFamily="34" charset="0"/>
                <a:ea typeface="Helvetica Neue" pitchFamily="34" charset="-122"/>
                <a:cs typeface="Helvetica Neue" pitchFamily="34" charset="-120"/>
              </a:rPr>
              <a:t>Quantum Ignite</a:t>
            </a:r>
            <a:endParaRPr lang="en-US" sz="1400" dirty="0">
              <a:solidFill>
                <a:srgbClr val="EA98F5"/>
              </a:solidFill>
            </a:endParaRPr>
          </a:p>
        </p:txBody>
      </p:sp>
      <p:sp>
        <p:nvSpPr>
          <p:cNvPr id="21" name="Shape 12">
            <a:extLst>
              <a:ext uri="{FF2B5EF4-FFF2-40B4-BE49-F238E27FC236}">
                <a16:creationId xmlns:a16="http://schemas.microsoft.com/office/drawing/2014/main" id="{78003632-3F1D-F4D8-7D2D-1185815E62CA}"/>
              </a:ext>
            </a:extLst>
          </p:cNvPr>
          <p:cNvSpPr/>
          <p:nvPr/>
        </p:nvSpPr>
        <p:spPr>
          <a:xfrm>
            <a:off x="9286875" y="4473327"/>
            <a:ext cx="3805237" cy="2901702"/>
          </a:xfrm>
          <a:prstGeom prst="roundRect">
            <a:avLst>
              <a:gd name="adj" fmla="val 657"/>
            </a:avLst>
          </a:prstGeom>
          <a:solidFill>
            <a:srgbClr val="FFFFFF"/>
          </a:solidFill>
          <a:ln w="9525">
            <a:solidFill>
              <a:srgbClr val="E3E7EE"/>
            </a:solidFill>
            <a:prstDash val="solid"/>
          </a:ln>
        </p:spPr>
        <p:txBody>
          <a:bodyPr/>
          <a:lstStyle/>
          <a:p>
            <a:endParaRPr lang="en-CO"/>
          </a:p>
        </p:txBody>
      </p:sp>
      <p:sp>
        <p:nvSpPr>
          <p:cNvPr id="22" name="Text 13">
            <a:extLst>
              <a:ext uri="{FF2B5EF4-FFF2-40B4-BE49-F238E27FC236}">
                <a16:creationId xmlns:a16="http://schemas.microsoft.com/office/drawing/2014/main" id="{C4AEAD7D-16EE-4D8E-462C-34E91F67DAA2}"/>
              </a:ext>
            </a:extLst>
          </p:cNvPr>
          <p:cNvSpPr/>
          <p:nvPr/>
        </p:nvSpPr>
        <p:spPr>
          <a:xfrm>
            <a:off x="9639300" y="4844802"/>
            <a:ext cx="3410426" cy="33032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Embedded Credit</a:t>
            </a:r>
            <a:endParaRPr lang="en-US" sz="1950" dirty="0"/>
          </a:p>
        </p:txBody>
      </p:sp>
      <p:sp>
        <p:nvSpPr>
          <p:cNvPr id="23" name="Text 14">
            <a:extLst>
              <a:ext uri="{FF2B5EF4-FFF2-40B4-BE49-F238E27FC236}">
                <a16:creationId xmlns:a16="http://schemas.microsoft.com/office/drawing/2014/main" id="{34429C30-ABAF-F958-0A22-E0DB7F7F0CBF}"/>
              </a:ext>
            </a:extLst>
          </p:cNvPr>
          <p:cNvSpPr/>
          <p:nvPr/>
        </p:nvSpPr>
        <p:spPr>
          <a:xfrm>
            <a:off x="9639300" y="5241801"/>
            <a:ext cx="3193399"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Embed origination, decisioning, and servicing directly into your product, with no redirect to a third-party experience.</a:t>
            </a:r>
            <a:endParaRPr lang="en-US" sz="1500" dirty="0"/>
          </a:p>
        </p:txBody>
      </p:sp>
      <p:sp>
        <p:nvSpPr>
          <p:cNvPr id="24" name="Text 15">
            <a:extLst>
              <a:ext uri="{FF2B5EF4-FFF2-40B4-BE49-F238E27FC236}">
                <a16:creationId xmlns:a16="http://schemas.microsoft.com/office/drawing/2014/main" id="{264C6A66-5C2B-9FDE-58FF-5CD1F7D0F95D}"/>
              </a:ext>
            </a:extLst>
          </p:cNvPr>
          <p:cNvSpPr/>
          <p:nvPr/>
        </p:nvSpPr>
        <p:spPr>
          <a:xfrm>
            <a:off x="9639300" y="6817816"/>
            <a:ext cx="3193399" cy="223838"/>
          </a:xfrm>
          <a:prstGeom prst="rect">
            <a:avLst/>
          </a:prstGeom>
          <a:noFill/>
          <a:ln/>
        </p:spPr>
        <p:txBody>
          <a:bodyPr wrap="square" lIns="25400" tIns="25400" rIns="25400" bIns="25400" rtlCol="0" anchor="t">
            <a:noAutofit/>
          </a:bodyPr>
          <a:lstStyle/>
          <a:p>
            <a:pPr marL="0" indent="0" algn="l">
              <a:buNone/>
            </a:pPr>
            <a:r>
              <a:rPr lang="en-US" sz="1400" b="1" dirty="0">
                <a:solidFill>
                  <a:srgbClr val="6ECBF7"/>
                </a:solidFill>
                <a:latin typeface="Helvetica Neue" pitchFamily="34" charset="0"/>
                <a:ea typeface="Helvetica Neue" pitchFamily="34" charset="-122"/>
                <a:cs typeface="Helvetica Neue" pitchFamily="34" charset="-120"/>
              </a:rPr>
              <a:t>Quantum Core</a:t>
            </a:r>
            <a:endParaRPr lang="en-US" sz="1400" dirty="0">
              <a:solidFill>
                <a:srgbClr val="6ECBF7"/>
              </a:solidFill>
            </a:endParaRPr>
          </a:p>
        </p:txBody>
      </p:sp>
      <p:sp>
        <p:nvSpPr>
          <p:cNvPr id="25" name="Shape 16">
            <a:extLst>
              <a:ext uri="{FF2B5EF4-FFF2-40B4-BE49-F238E27FC236}">
                <a16:creationId xmlns:a16="http://schemas.microsoft.com/office/drawing/2014/main" id="{21A7F5AE-7F42-D47B-4048-DB39B2AD5113}"/>
              </a:ext>
            </a:extLst>
          </p:cNvPr>
          <p:cNvSpPr/>
          <p:nvPr/>
        </p:nvSpPr>
        <p:spPr>
          <a:xfrm>
            <a:off x="13377863" y="4473327"/>
            <a:ext cx="3805237" cy="2901702"/>
          </a:xfrm>
          <a:prstGeom prst="roundRect">
            <a:avLst>
              <a:gd name="adj" fmla="val 657"/>
            </a:avLst>
          </a:prstGeom>
          <a:solidFill>
            <a:srgbClr val="FFFFFF"/>
          </a:solidFill>
          <a:ln w="9525">
            <a:solidFill>
              <a:srgbClr val="E3E7EE"/>
            </a:solidFill>
            <a:prstDash val="solid"/>
          </a:ln>
        </p:spPr>
        <p:txBody>
          <a:bodyPr/>
          <a:lstStyle/>
          <a:p>
            <a:endParaRPr lang="en-CO"/>
          </a:p>
        </p:txBody>
      </p:sp>
      <p:sp>
        <p:nvSpPr>
          <p:cNvPr id="26" name="Text 17">
            <a:extLst>
              <a:ext uri="{FF2B5EF4-FFF2-40B4-BE49-F238E27FC236}">
                <a16:creationId xmlns:a16="http://schemas.microsoft.com/office/drawing/2014/main" id="{A65FB5F7-2CF6-2DD3-3854-8938849D6F58}"/>
              </a:ext>
            </a:extLst>
          </p:cNvPr>
          <p:cNvSpPr/>
          <p:nvPr/>
        </p:nvSpPr>
        <p:spPr>
          <a:xfrm>
            <a:off x="13730288" y="4844802"/>
            <a:ext cx="3193399" cy="622548"/>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950" b="1" kern="0" spc="-19" dirty="0">
                <a:solidFill>
                  <a:srgbClr val="213467"/>
                </a:solidFill>
                <a:latin typeface="Helvetica Neue" pitchFamily="34" charset="0"/>
                <a:ea typeface="Helvetica Neue" pitchFamily="34" charset="-122"/>
                <a:cs typeface="Helvetica Neue" pitchFamily="34" charset="-120"/>
              </a:rPr>
              <a:t>Managed Program Services</a:t>
            </a:r>
            <a:endParaRPr lang="en-US" sz="1950" dirty="0"/>
          </a:p>
        </p:txBody>
      </p:sp>
      <p:sp>
        <p:nvSpPr>
          <p:cNvPr id="27" name="Text 18">
            <a:extLst>
              <a:ext uri="{FF2B5EF4-FFF2-40B4-BE49-F238E27FC236}">
                <a16:creationId xmlns:a16="http://schemas.microsoft.com/office/drawing/2014/main" id="{60E3E12C-9C2D-6B67-16B3-7BA25500573A}"/>
              </a:ext>
            </a:extLst>
          </p:cNvPr>
          <p:cNvSpPr/>
          <p:nvPr/>
        </p:nvSpPr>
        <p:spPr>
          <a:xfrm>
            <a:off x="13746139" y="5251450"/>
            <a:ext cx="3193399" cy="1150441"/>
          </a:xfrm>
          <a:prstGeom prst="rect">
            <a:avLst/>
          </a:prstGeom>
          <a:noFill/>
          <a:ln/>
        </p:spPr>
        <p:txBody>
          <a:bodyPr wrap="square" lIns="25400" tIns="25400" rIns="25400" bIns="25400" rtlCol="0" anchor="t">
            <a:normAutofit fontScale="92500"/>
          </a:bodyPr>
          <a:lstStyle/>
          <a:p>
            <a:pPr marL="0" indent="0" algn="l">
              <a:lnSpc>
                <a:spcPct val="146000"/>
              </a:lnSpc>
              <a:buNone/>
            </a:pPr>
            <a:r>
              <a:rPr lang="en-US" sz="1500" dirty="0">
                <a:solidFill>
                  <a:srgbClr val="4A5163"/>
                </a:solidFill>
                <a:latin typeface="Helvetica Neue" pitchFamily="34" charset="0"/>
                <a:ea typeface="Helvetica Neue" pitchFamily="34" charset="-122"/>
                <a:cs typeface="Helvetica Neue" pitchFamily="34" charset="-120"/>
              </a:rPr>
              <a:t>QLS operates the full lending program (platform, compliance, servicing, and reporting) on your behalf.</a:t>
            </a:r>
            <a:endParaRPr lang="en-US" sz="1500" dirty="0"/>
          </a:p>
        </p:txBody>
      </p:sp>
      <p:sp>
        <p:nvSpPr>
          <p:cNvPr id="28" name="Text 19">
            <a:extLst>
              <a:ext uri="{FF2B5EF4-FFF2-40B4-BE49-F238E27FC236}">
                <a16:creationId xmlns:a16="http://schemas.microsoft.com/office/drawing/2014/main" id="{9E941BF5-B8EC-2A0E-63F6-827CEBF87B10}"/>
              </a:ext>
            </a:extLst>
          </p:cNvPr>
          <p:cNvSpPr/>
          <p:nvPr/>
        </p:nvSpPr>
        <p:spPr>
          <a:xfrm>
            <a:off x="13730288" y="6817816"/>
            <a:ext cx="3193399" cy="223838"/>
          </a:xfrm>
          <a:prstGeom prst="rect">
            <a:avLst/>
          </a:prstGeom>
          <a:noFill/>
          <a:ln/>
        </p:spPr>
        <p:txBody>
          <a:bodyPr wrap="square" lIns="25400" tIns="25400" rIns="25400" bIns="25400" rtlCol="0" anchor="t">
            <a:noAutofit/>
          </a:bodyPr>
          <a:lstStyle/>
          <a:p>
            <a:pPr marL="0" indent="0" algn="l">
              <a:buNone/>
            </a:pPr>
            <a:r>
              <a:rPr lang="en-US" sz="1400" b="1" dirty="0">
                <a:solidFill>
                  <a:srgbClr val="EA98F5"/>
                </a:solidFill>
                <a:latin typeface="Helvetica Neue" pitchFamily="34" charset="0"/>
                <a:ea typeface="Helvetica Neue" pitchFamily="34" charset="-122"/>
                <a:cs typeface="Helvetica Neue" pitchFamily="34" charset="-120"/>
              </a:rPr>
              <a:t>Quantum Ignite</a:t>
            </a:r>
            <a:endParaRPr lang="en-US" sz="1400" dirty="0">
              <a:solidFill>
                <a:srgbClr val="EA98F5"/>
              </a:solidFill>
            </a:endParaRPr>
          </a:p>
        </p:txBody>
      </p:sp>
    </p:spTree>
    <p:extLst>
      <p:ext uri="{BB962C8B-B14F-4D97-AF65-F5344CB8AC3E}">
        <p14:creationId xmlns:p14="http://schemas.microsoft.com/office/powerpoint/2010/main" val="1289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30" name="Shape 0">
            <a:extLst>
              <a:ext uri="{FF2B5EF4-FFF2-40B4-BE49-F238E27FC236}">
                <a16:creationId xmlns:a16="http://schemas.microsoft.com/office/drawing/2014/main" id="{1236B481-A231-D3A7-83FD-85605A39B691}"/>
              </a:ext>
            </a:extLst>
          </p:cNvPr>
          <p:cNvSpPr/>
          <p:nvPr/>
        </p:nvSpPr>
        <p:spPr>
          <a:xfrm>
            <a:off x="0" y="0"/>
            <a:ext cx="18288000" cy="10287000"/>
          </a:xfrm>
          <a:prstGeom prst="rect">
            <a:avLst/>
          </a:prstGeom>
          <a:gradFill rotWithShape="1">
            <a:gsLst>
              <a:gs pos="0">
                <a:srgbClr val="15294F">
                  <a:alpha val="100000"/>
                </a:srgbClr>
              </a:gs>
              <a:gs pos="58000">
                <a:srgbClr val="0D1B3E">
                  <a:alpha val="100000"/>
                </a:srgbClr>
              </a:gs>
              <a:gs pos="100000">
                <a:srgbClr val="0A1530">
                  <a:alpha val="100000"/>
                </a:srgbClr>
              </a:gs>
            </a:gsLst>
            <a:lin ang="3600000" scaled="0"/>
          </a:gradFill>
          <a:ln/>
        </p:spPr>
        <p:txBody>
          <a:bodyPr/>
          <a:lstStyle/>
          <a:p>
            <a:endParaRPr lang="en-CO"/>
          </a:p>
        </p:txBody>
      </p:sp>
      <p:sp>
        <p:nvSpPr>
          <p:cNvPr id="3" name="Text 1"/>
          <p:cNvSpPr/>
          <p:nvPr/>
        </p:nvSpPr>
        <p:spPr>
          <a:xfrm>
            <a:off x="1104900" y="800100"/>
            <a:ext cx="17686020" cy="233362"/>
          </a:xfrm>
          <a:prstGeom prst="rect">
            <a:avLst/>
          </a:prstGeom>
          <a:noFill/>
          <a:ln/>
        </p:spPr>
        <p:txBody>
          <a:bodyPr wrap="square" lIns="25400" tIns="25400" rIns="25400" bIns="25400" rtlCol="0" anchor="ctr">
            <a:noAutofit/>
          </a:bodyPr>
          <a:lstStyle/>
          <a:p>
            <a:pPr marL="0" indent="0" algn="l">
              <a:buNone/>
            </a:pPr>
            <a:r>
              <a:rPr lang="en-US" sz="1400" b="1" kern="0" spc="77" dirty="0">
                <a:solidFill>
                  <a:schemeClr val="bg1"/>
                </a:solidFill>
                <a:latin typeface="Helvetica Neue" pitchFamily="34" charset="0"/>
                <a:ea typeface="Helvetica Neue" pitchFamily="34" charset="-122"/>
                <a:cs typeface="Helvetica Neue" pitchFamily="34" charset="-120"/>
              </a:rPr>
              <a:t>WHY QUANTUM</a:t>
            </a:r>
            <a:endParaRPr lang="en-US" sz="1400" dirty="0">
              <a:solidFill>
                <a:schemeClr val="bg1"/>
              </a:solidFill>
            </a:endParaRPr>
          </a:p>
        </p:txBody>
      </p:sp>
      <p:sp>
        <p:nvSpPr>
          <p:cNvPr id="4" name="Text 2"/>
          <p:cNvSpPr/>
          <p:nvPr/>
        </p:nvSpPr>
        <p:spPr>
          <a:xfrm>
            <a:off x="1104900" y="1185863"/>
            <a:ext cx="9256365" cy="1769010"/>
          </a:xfrm>
          <a:prstGeom prst="rect">
            <a:avLst/>
          </a:prstGeom>
          <a:noFill/>
          <a:ln/>
        </p:spPr>
        <p:txBody>
          <a:bodyPr wrap="square" lIns="25400" tIns="25400" rIns="25400" bIns="25400" rtlCol="0" anchor="t">
            <a:spAutoFit/>
          </a:bodyPr>
          <a:lstStyle/>
          <a:p>
            <a:pPr marL="0" indent="0" algn="l">
              <a:lnSpc>
                <a:spcPct val="106000"/>
              </a:lnSpc>
              <a:buNone/>
            </a:pPr>
            <a:r>
              <a:rPr lang="en-US" sz="5400" b="1" kern="0" spc="-92" dirty="0">
                <a:solidFill>
                  <a:schemeClr val="bg1"/>
                </a:solidFill>
                <a:latin typeface="Helvetica Neue" pitchFamily="34" charset="0"/>
                <a:ea typeface="Helvetica Neue" pitchFamily="34" charset="-122"/>
                <a:cs typeface="Helvetica Neue" pitchFamily="34" charset="-120"/>
              </a:rPr>
              <a:t>Why financial institutions </a:t>
            </a:r>
            <a:r>
              <a:rPr lang="en-US" sz="5400" b="1" kern="0" spc="-92" dirty="0">
                <a:solidFill>
                  <a:srgbClr val="EE482C"/>
                </a:solidFill>
                <a:latin typeface="Helvetica Neue" pitchFamily="34" charset="0"/>
                <a:ea typeface="Helvetica Neue" pitchFamily="34" charset="-122"/>
                <a:cs typeface="Helvetica Neue" pitchFamily="34" charset="-120"/>
              </a:rPr>
              <a:t>choose QLS</a:t>
            </a:r>
            <a:r>
              <a:rPr lang="en-US" sz="5400" b="1" kern="0" spc="-92" dirty="0">
                <a:solidFill>
                  <a:srgbClr val="F0472C"/>
                </a:solidFill>
                <a:latin typeface="Helvetica Neue" pitchFamily="34" charset="0"/>
                <a:ea typeface="Helvetica Neue" pitchFamily="34" charset="-122"/>
                <a:cs typeface="Helvetica Neue" pitchFamily="34" charset="-120"/>
              </a:rPr>
              <a:t>.</a:t>
            </a:r>
            <a:endParaRPr lang="en-US" sz="5400" dirty="0">
              <a:solidFill>
                <a:srgbClr val="F0472C"/>
              </a:solidFill>
            </a:endParaRPr>
          </a:p>
        </p:txBody>
      </p:sp>
      <p:sp>
        <p:nvSpPr>
          <p:cNvPr id="5" name="Shape 3"/>
          <p:cNvSpPr/>
          <p:nvPr/>
        </p:nvSpPr>
        <p:spPr>
          <a:xfrm>
            <a:off x="1104900" y="4068233"/>
            <a:ext cx="2986980" cy="3112277"/>
          </a:xfrm>
          <a:prstGeom prst="roundRect">
            <a:avLst>
              <a:gd name="adj" fmla="val 638"/>
            </a:avLst>
          </a:prstGeom>
          <a:noFill/>
          <a:ln w="9525">
            <a:solidFill>
              <a:schemeClr val="bg1"/>
            </a:solidFill>
            <a:prstDash val="solid"/>
          </a:ln>
          <a:effectLst>
            <a:outerShdw blurRad="19050" dist="9525" dir="5400000" algn="bl" rotWithShape="0">
              <a:srgbClr val="213467">
                <a:alpha val="5000"/>
              </a:srgbClr>
            </a:outerShdw>
          </a:effectLst>
        </p:spPr>
        <p:txBody>
          <a:bodyPr/>
          <a:lstStyle/>
          <a:p>
            <a:endParaRPr lang="en-CO" dirty="0"/>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57325" y="4550271"/>
            <a:ext cx="304800" cy="304800"/>
          </a:xfrm>
          <a:prstGeom prst="rect">
            <a:avLst/>
          </a:prstGeom>
        </p:spPr>
      </p:pic>
      <p:sp>
        <p:nvSpPr>
          <p:cNvPr id="7" name="Text 4"/>
          <p:cNvSpPr/>
          <p:nvPr/>
        </p:nvSpPr>
        <p:spPr>
          <a:xfrm>
            <a:off x="1457325" y="4896553"/>
            <a:ext cx="1512897" cy="682046"/>
          </a:xfrm>
          <a:prstGeom prst="rect">
            <a:avLst/>
          </a:prstGeom>
          <a:noFill/>
          <a:ln/>
        </p:spPr>
        <p:txBody>
          <a:bodyPr wrap="square" lIns="25400" tIns="25400" rIns="25400" bIns="25400" rtlCol="0" anchor="t">
            <a:spAutoFit/>
          </a:bodyPr>
          <a:lstStyle/>
          <a:p>
            <a:pPr marL="0" indent="0" algn="l">
              <a:lnSpc>
                <a:spcPct val="118000"/>
              </a:lnSpc>
              <a:buNone/>
            </a:pPr>
            <a:r>
              <a:rPr lang="en-US" b="1" kern="0" spc="-19" dirty="0">
                <a:solidFill>
                  <a:schemeClr val="bg1"/>
                </a:solidFill>
                <a:latin typeface="Helvetica Neue" pitchFamily="34" charset="0"/>
                <a:ea typeface="Helvetica Neue" pitchFamily="34" charset="-122"/>
                <a:cs typeface="Helvetica Neue" pitchFamily="34" charset="-120"/>
              </a:rPr>
              <a:t>Speed to Market</a:t>
            </a:r>
            <a:endParaRPr lang="en-US" dirty="0">
              <a:solidFill>
                <a:schemeClr val="bg1"/>
              </a:solidFill>
            </a:endParaRPr>
          </a:p>
        </p:txBody>
      </p:sp>
      <p:sp>
        <p:nvSpPr>
          <p:cNvPr id="8" name="Text 5"/>
          <p:cNvSpPr/>
          <p:nvPr/>
        </p:nvSpPr>
        <p:spPr>
          <a:xfrm>
            <a:off x="1457325" y="5679653"/>
            <a:ext cx="2358330"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Pre-built infrastructure replaces the 18–24 month build cycle: first transaction in 45–90 days.</a:t>
            </a:r>
            <a:endParaRPr lang="en-US" sz="1500" dirty="0">
              <a:solidFill>
                <a:schemeClr val="bg1"/>
              </a:solidFill>
            </a:endParaRPr>
          </a:p>
        </p:txBody>
      </p:sp>
      <p:sp>
        <p:nvSpPr>
          <p:cNvPr id="9" name="Shape 6"/>
          <p:cNvSpPr/>
          <p:nvPr/>
        </p:nvSpPr>
        <p:spPr>
          <a:xfrm>
            <a:off x="4377630" y="4068233"/>
            <a:ext cx="2987055" cy="3112277"/>
          </a:xfrm>
          <a:prstGeom prst="roundRect">
            <a:avLst>
              <a:gd name="adj" fmla="val 638"/>
            </a:avLst>
          </a:prstGeom>
          <a:noFill/>
          <a:ln w="9525">
            <a:solidFill>
              <a:schemeClr val="bg1"/>
            </a:solidFill>
            <a:prstDash val="solid"/>
          </a:ln>
          <a:effectLst>
            <a:outerShdw blurRad="19050" dist="9525" dir="5400000" algn="bl" rotWithShape="0">
              <a:srgbClr val="213467">
                <a:alpha val="5000"/>
              </a:srgbClr>
            </a:outerShdw>
          </a:effectLst>
        </p:spPr>
        <p:txBody>
          <a:bodyPr/>
          <a:lstStyle/>
          <a:p>
            <a:endParaRPr lang="en-CO"/>
          </a:p>
        </p:txBody>
      </p:sp>
      <p:pic>
        <p:nvPicPr>
          <p:cNvPr id="10"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30055" y="4550271"/>
            <a:ext cx="304800" cy="304800"/>
          </a:xfrm>
          <a:prstGeom prst="rect">
            <a:avLst/>
          </a:prstGeom>
        </p:spPr>
      </p:pic>
      <p:sp>
        <p:nvSpPr>
          <p:cNvPr id="11" name="Text 7"/>
          <p:cNvSpPr/>
          <p:nvPr/>
        </p:nvSpPr>
        <p:spPr>
          <a:xfrm>
            <a:off x="4730055" y="4921326"/>
            <a:ext cx="1619945" cy="622548"/>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950" b="1" kern="0" spc="-19" dirty="0">
                <a:solidFill>
                  <a:schemeClr val="bg1"/>
                </a:solidFill>
                <a:latin typeface="Helvetica Neue" pitchFamily="34" charset="0"/>
                <a:ea typeface="Helvetica Neue" pitchFamily="34" charset="-122"/>
                <a:cs typeface="Helvetica Neue" pitchFamily="34" charset="-120"/>
              </a:rPr>
              <a:t>Compliance by Design</a:t>
            </a:r>
            <a:endParaRPr lang="en-US" sz="1950" dirty="0">
              <a:solidFill>
                <a:schemeClr val="bg1"/>
              </a:solidFill>
            </a:endParaRPr>
          </a:p>
        </p:txBody>
      </p:sp>
      <p:sp>
        <p:nvSpPr>
          <p:cNvPr id="12" name="Text 8"/>
          <p:cNvSpPr/>
          <p:nvPr/>
        </p:nvSpPr>
        <p:spPr>
          <a:xfrm>
            <a:off x="4730055" y="5696694"/>
            <a:ext cx="2358405"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Compliance frameworks, audit trails, and reporting built into the workflow, not bolted on later.</a:t>
            </a:r>
            <a:endParaRPr lang="en-US" sz="1500" dirty="0">
              <a:solidFill>
                <a:schemeClr val="bg1"/>
              </a:solidFill>
            </a:endParaRPr>
          </a:p>
        </p:txBody>
      </p:sp>
      <p:sp>
        <p:nvSpPr>
          <p:cNvPr id="13" name="Shape 9"/>
          <p:cNvSpPr/>
          <p:nvPr/>
        </p:nvSpPr>
        <p:spPr>
          <a:xfrm>
            <a:off x="7650435" y="4068233"/>
            <a:ext cx="2987055" cy="3112277"/>
          </a:xfrm>
          <a:prstGeom prst="roundRect">
            <a:avLst>
              <a:gd name="adj" fmla="val 638"/>
            </a:avLst>
          </a:prstGeom>
          <a:noFill/>
          <a:ln w="9525">
            <a:solidFill>
              <a:schemeClr val="bg1"/>
            </a:solidFill>
            <a:prstDash val="solid"/>
          </a:ln>
          <a:effectLst>
            <a:outerShdw blurRad="19050" dist="9525" dir="5400000" algn="bl" rotWithShape="0">
              <a:srgbClr val="213467">
                <a:alpha val="5000"/>
              </a:srgbClr>
            </a:outerShdw>
          </a:effectLst>
        </p:spPr>
        <p:txBody>
          <a:bodyPr/>
          <a:lstStyle/>
          <a:p>
            <a:endParaRPr lang="en-CO"/>
          </a:p>
        </p:txBody>
      </p:sp>
      <p:pic>
        <p:nvPicPr>
          <p:cNvPr id="14"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02860" y="4550271"/>
            <a:ext cx="304800" cy="304800"/>
          </a:xfrm>
          <a:prstGeom prst="rect">
            <a:avLst/>
          </a:prstGeom>
        </p:spPr>
      </p:pic>
      <p:sp>
        <p:nvSpPr>
          <p:cNvPr id="15" name="Text 10"/>
          <p:cNvSpPr/>
          <p:nvPr/>
        </p:nvSpPr>
        <p:spPr>
          <a:xfrm>
            <a:off x="8002860" y="4888228"/>
            <a:ext cx="1987807" cy="682046"/>
          </a:xfrm>
          <a:prstGeom prst="rect">
            <a:avLst/>
          </a:prstGeom>
          <a:noFill/>
          <a:ln/>
        </p:spPr>
        <p:txBody>
          <a:bodyPr wrap="square" lIns="25400" tIns="25400" rIns="25400" bIns="25400" rtlCol="0" anchor="t">
            <a:spAutoFit/>
          </a:bodyPr>
          <a:lstStyle/>
          <a:p>
            <a:pPr marL="0" indent="0" algn="l">
              <a:lnSpc>
                <a:spcPct val="118000"/>
              </a:lnSpc>
              <a:buNone/>
            </a:pPr>
            <a:r>
              <a:rPr lang="en-US" b="1" kern="0" spc="-19" dirty="0">
                <a:solidFill>
                  <a:schemeClr val="bg1"/>
                </a:solidFill>
                <a:latin typeface="Helvetica Neue" pitchFamily="34" charset="0"/>
                <a:ea typeface="Helvetica Neue" pitchFamily="34" charset="-122"/>
                <a:cs typeface="Helvetica Neue" pitchFamily="34" charset="-120"/>
              </a:rPr>
              <a:t>Modular Scalability</a:t>
            </a:r>
            <a:endParaRPr lang="en-US" dirty="0">
              <a:solidFill>
                <a:schemeClr val="bg1"/>
              </a:solidFill>
            </a:endParaRPr>
          </a:p>
        </p:txBody>
      </p:sp>
      <p:sp>
        <p:nvSpPr>
          <p:cNvPr id="16" name="Text 11"/>
          <p:cNvSpPr/>
          <p:nvPr/>
        </p:nvSpPr>
        <p:spPr>
          <a:xfrm>
            <a:off x="8002860" y="5671454"/>
            <a:ext cx="2358405"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Activate the capabilities you need today; add modules as your program and portfolio grow.</a:t>
            </a:r>
            <a:endParaRPr lang="en-US" sz="1500" dirty="0">
              <a:solidFill>
                <a:schemeClr val="bg1"/>
              </a:solidFill>
            </a:endParaRPr>
          </a:p>
        </p:txBody>
      </p:sp>
      <p:sp>
        <p:nvSpPr>
          <p:cNvPr id="17" name="Shape 12"/>
          <p:cNvSpPr/>
          <p:nvPr/>
        </p:nvSpPr>
        <p:spPr>
          <a:xfrm>
            <a:off x="10923240" y="4068233"/>
            <a:ext cx="2987055" cy="3112277"/>
          </a:xfrm>
          <a:prstGeom prst="roundRect">
            <a:avLst>
              <a:gd name="adj" fmla="val 638"/>
            </a:avLst>
          </a:prstGeom>
          <a:noFill/>
          <a:ln w="9525">
            <a:solidFill>
              <a:schemeClr val="bg1"/>
            </a:solidFill>
            <a:prstDash val="solid"/>
          </a:ln>
          <a:effectLst>
            <a:outerShdw blurRad="19050" dist="9525" dir="5400000" algn="bl" rotWithShape="0">
              <a:srgbClr val="213467">
                <a:alpha val="5000"/>
              </a:srgbClr>
            </a:outerShdw>
          </a:effectLst>
        </p:spPr>
        <p:txBody>
          <a:bodyPr/>
          <a:lstStyle/>
          <a:p>
            <a:endParaRPr lang="en-CO"/>
          </a:p>
        </p:txBody>
      </p:sp>
      <p:pic>
        <p:nvPicPr>
          <p:cNvPr id="18"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275665" y="4550271"/>
            <a:ext cx="304800" cy="304800"/>
          </a:xfrm>
          <a:prstGeom prst="rect">
            <a:avLst/>
          </a:prstGeom>
        </p:spPr>
      </p:pic>
      <p:sp>
        <p:nvSpPr>
          <p:cNvPr id="19" name="Text 13"/>
          <p:cNvSpPr/>
          <p:nvPr/>
        </p:nvSpPr>
        <p:spPr>
          <a:xfrm>
            <a:off x="11275666" y="4899803"/>
            <a:ext cx="1644468" cy="682046"/>
          </a:xfrm>
          <a:prstGeom prst="rect">
            <a:avLst/>
          </a:prstGeom>
          <a:noFill/>
          <a:ln/>
        </p:spPr>
        <p:txBody>
          <a:bodyPr wrap="square" lIns="25400" tIns="25400" rIns="25400" bIns="25400" rtlCol="0" anchor="t">
            <a:spAutoFit/>
          </a:bodyPr>
          <a:lstStyle/>
          <a:p>
            <a:pPr marL="0" indent="0" algn="l">
              <a:lnSpc>
                <a:spcPct val="118000"/>
              </a:lnSpc>
              <a:buNone/>
            </a:pPr>
            <a:r>
              <a:rPr lang="en-US" b="1" kern="0" spc="-19" dirty="0">
                <a:solidFill>
                  <a:schemeClr val="bg1"/>
                </a:solidFill>
                <a:latin typeface="Helvetica Neue" pitchFamily="34" charset="0"/>
                <a:ea typeface="Helvetica Neue" pitchFamily="34" charset="-122"/>
                <a:cs typeface="Helvetica Neue" pitchFamily="34" charset="-120"/>
              </a:rPr>
              <a:t>Operational Depth</a:t>
            </a:r>
            <a:endParaRPr lang="en-US" dirty="0">
              <a:solidFill>
                <a:schemeClr val="bg1"/>
              </a:solidFill>
            </a:endParaRPr>
          </a:p>
        </p:txBody>
      </p:sp>
      <p:sp>
        <p:nvSpPr>
          <p:cNvPr id="20" name="Text 14"/>
          <p:cNvSpPr/>
          <p:nvPr/>
        </p:nvSpPr>
        <p:spPr>
          <a:xfrm>
            <a:off x="11275665" y="5630019"/>
            <a:ext cx="2358405" cy="1428527"/>
          </a:xfrm>
          <a:prstGeom prst="rect">
            <a:avLst/>
          </a:prstGeom>
          <a:noFill/>
          <a:ln/>
        </p:spPr>
        <p:txBody>
          <a:bodyPr wrap="square" lIns="25400" tIns="25400" rIns="25400" bIns="25400" rtlCol="0" anchor="t">
            <a:normAutofit fontScale="925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Purpose-built over 15 years of direct SMB lending, not a fintech overlay on generic software.</a:t>
            </a:r>
            <a:endParaRPr lang="en-US" sz="1500" dirty="0">
              <a:solidFill>
                <a:schemeClr val="bg1"/>
              </a:solidFill>
            </a:endParaRPr>
          </a:p>
        </p:txBody>
      </p:sp>
      <p:sp>
        <p:nvSpPr>
          <p:cNvPr id="21" name="Shape 15"/>
          <p:cNvSpPr/>
          <p:nvPr/>
        </p:nvSpPr>
        <p:spPr>
          <a:xfrm>
            <a:off x="14196045" y="4068233"/>
            <a:ext cx="2987055" cy="3112277"/>
          </a:xfrm>
          <a:prstGeom prst="roundRect">
            <a:avLst>
              <a:gd name="adj" fmla="val 638"/>
            </a:avLst>
          </a:prstGeom>
          <a:noFill/>
          <a:ln w="9525">
            <a:solidFill>
              <a:schemeClr val="bg1"/>
            </a:solidFill>
            <a:prstDash val="solid"/>
          </a:ln>
          <a:effectLst>
            <a:outerShdw blurRad="19050" dist="9525" dir="5400000" algn="bl" rotWithShape="0">
              <a:srgbClr val="213467">
                <a:alpha val="5000"/>
              </a:srgbClr>
            </a:outerShdw>
          </a:effectLst>
        </p:spPr>
        <p:txBody>
          <a:bodyPr/>
          <a:lstStyle/>
          <a:p>
            <a:endParaRPr lang="en-CO"/>
          </a:p>
        </p:txBody>
      </p:sp>
      <p:pic>
        <p:nvPicPr>
          <p:cNvPr id="22"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4548470" y="4550271"/>
            <a:ext cx="304800" cy="304800"/>
          </a:xfrm>
          <a:prstGeom prst="rect">
            <a:avLst/>
          </a:prstGeom>
        </p:spPr>
      </p:pic>
      <p:sp>
        <p:nvSpPr>
          <p:cNvPr id="23" name="Text 16"/>
          <p:cNvSpPr/>
          <p:nvPr/>
        </p:nvSpPr>
        <p:spPr>
          <a:xfrm>
            <a:off x="14548470" y="4907600"/>
            <a:ext cx="1588997" cy="682046"/>
          </a:xfrm>
          <a:prstGeom prst="rect">
            <a:avLst/>
          </a:prstGeom>
          <a:noFill/>
          <a:ln/>
        </p:spPr>
        <p:txBody>
          <a:bodyPr wrap="square" lIns="25400" tIns="25400" rIns="25400" bIns="25400" rtlCol="0" anchor="t">
            <a:spAutoFit/>
          </a:bodyPr>
          <a:lstStyle/>
          <a:p>
            <a:pPr marL="0" indent="0" algn="l">
              <a:lnSpc>
                <a:spcPct val="118000"/>
              </a:lnSpc>
              <a:buNone/>
            </a:pPr>
            <a:r>
              <a:rPr lang="en-US" b="1" kern="0" spc="-19" dirty="0">
                <a:solidFill>
                  <a:schemeClr val="bg1"/>
                </a:solidFill>
                <a:latin typeface="Helvetica Neue" pitchFamily="34" charset="0"/>
                <a:ea typeface="Helvetica Neue" pitchFamily="34" charset="-122"/>
                <a:cs typeface="Helvetica Neue" pitchFamily="34" charset="-120"/>
              </a:rPr>
              <a:t>Partner Support</a:t>
            </a:r>
            <a:endParaRPr lang="en-US" dirty="0">
              <a:solidFill>
                <a:schemeClr val="bg1"/>
              </a:solidFill>
            </a:endParaRPr>
          </a:p>
        </p:txBody>
      </p:sp>
      <p:sp>
        <p:nvSpPr>
          <p:cNvPr id="24" name="Text 17"/>
          <p:cNvSpPr/>
          <p:nvPr/>
        </p:nvSpPr>
        <p:spPr>
          <a:xfrm>
            <a:off x="14548470" y="5696694"/>
            <a:ext cx="2358405" cy="1150441"/>
          </a:xfrm>
          <a:prstGeom prst="rect">
            <a:avLst/>
          </a:prstGeom>
          <a:noFill/>
          <a:ln/>
        </p:spPr>
        <p:txBody>
          <a:bodyPr wrap="square" lIns="25400" tIns="25400" rIns="25400" bIns="25400" rtlCol="0" anchor="t">
            <a:normAutofit fontScale="92500" lnSpcReduction="20000"/>
          </a:bodyPr>
          <a:lstStyle/>
          <a:p>
            <a:pPr marL="0" indent="0" algn="l">
              <a:lnSpc>
                <a:spcPct val="146000"/>
              </a:lnSpc>
              <a:buNone/>
            </a:pPr>
            <a:r>
              <a:rPr lang="en-US" sz="1500" dirty="0">
                <a:solidFill>
                  <a:schemeClr val="bg1"/>
                </a:solidFill>
                <a:latin typeface="Helvetica Neue" pitchFamily="34" charset="0"/>
                <a:ea typeface="Helvetica Neue" pitchFamily="34" charset="-122"/>
                <a:cs typeface="Helvetica Neue" pitchFamily="34" charset="-120"/>
              </a:rPr>
              <a:t>A partnership model, not a vendor relationship: dedicated support from launch through maturity.</a:t>
            </a:r>
            <a:endParaRPr lang="en-US" sz="1500" dirty="0">
              <a:solidFill>
                <a:schemeClr val="bg1"/>
              </a:solidFill>
            </a:endParaRPr>
          </a:p>
        </p:txBody>
      </p:sp>
      <p:sp>
        <p:nvSpPr>
          <p:cNvPr id="25" name="Shape 18"/>
          <p:cNvSpPr/>
          <p:nvPr/>
        </p:nvSpPr>
        <p:spPr>
          <a:xfrm>
            <a:off x="1104900" y="9501188"/>
            <a:ext cx="16078200" cy="9525"/>
          </a:xfrm>
          <a:prstGeom prst="rect">
            <a:avLst/>
          </a:prstGeom>
          <a:solidFill>
            <a:srgbClr val="E3E7EE"/>
          </a:solidFill>
          <a:ln/>
        </p:spPr>
        <p:txBody>
          <a:bodyPr/>
          <a:lstStyle/>
          <a:p>
            <a:endParaRPr lang="en-CO"/>
          </a:p>
        </p:txBody>
      </p:sp>
      <p:sp>
        <p:nvSpPr>
          <p:cNvPr id="27" name="Text 20"/>
          <p:cNvSpPr/>
          <p:nvPr/>
        </p:nvSpPr>
        <p:spPr>
          <a:xfrm>
            <a:off x="16670536" y="9682163"/>
            <a:ext cx="588764" cy="204787"/>
          </a:xfrm>
          <a:prstGeom prst="rect">
            <a:avLst/>
          </a:prstGeom>
          <a:noFill/>
          <a:ln/>
        </p:spPr>
        <p:txBody>
          <a:bodyPr wrap="square" lIns="25400" tIns="25400" rIns="25400" bIns="25400" rtlCol="0" anchor="t">
            <a:normAutofit lnSpcReduction="10000"/>
          </a:bodyPr>
          <a:lstStyle/>
          <a:p>
            <a:pPr marL="0" indent="0" algn="l">
              <a:buNone/>
            </a:pPr>
            <a:r>
              <a:rPr lang="en-US" sz="1088" b="1" kern="0" spc="87" dirty="0">
                <a:solidFill>
                  <a:srgbClr val="EE482C"/>
                </a:solidFill>
                <a:latin typeface="Helvetica Neue" pitchFamily="34" charset="0"/>
                <a:ea typeface="Helvetica Neue" pitchFamily="34" charset="-122"/>
                <a:cs typeface="Helvetica Neue" pitchFamily="34" charset="-120"/>
              </a:rPr>
              <a:t>09 </a:t>
            </a:r>
            <a:r>
              <a:rPr lang="en-US" sz="1088" b="1" kern="0" spc="87" dirty="0">
                <a:solidFill>
                  <a:srgbClr val="4A5163"/>
                </a:solidFill>
                <a:latin typeface="Helvetica Neue" pitchFamily="34" charset="0"/>
                <a:ea typeface="Helvetica Neue" pitchFamily="34" charset="-122"/>
                <a:cs typeface="Helvetica Neue" pitchFamily="34" charset="-120"/>
              </a:rPr>
              <a:t>/ 15</a:t>
            </a:r>
            <a:endParaRPr lang="en-US" sz="1088" dirty="0"/>
          </a:p>
        </p:txBody>
      </p:sp>
      <p:pic>
        <p:nvPicPr>
          <p:cNvPr id="29" name="Picture 28">
            <a:extLst>
              <a:ext uri="{FF2B5EF4-FFF2-40B4-BE49-F238E27FC236}">
                <a16:creationId xmlns:a16="http://schemas.microsoft.com/office/drawing/2014/main" id="{646B0FA4-9005-E948-BF9E-CF3F67629A4D}"/>
              </a:ext>
            </a:extLst>
          </p:cNvPr>
          <p:cNvPicPr>
            <a:picLocks noChangeAspect="1"/>
          </p:cNvPicPr>
          <p:nvPr/>
        </p:nvPicPr>
        <p:blipFill>
          <a:blip r:embed="rId8"/>
          <a:stretch>
            <a:fillRect/>
          </a:stretch>
        </p:blipFill>
        <p:spPr>
          <a:xfrm flipH="1">
            <a:off x="8002860" y="4355671"/>
            <a:ext cx="404222" cy="404222"/>
          </a:xfrm>
          <a:prstGeom prst="rect">
            <a:avLst/>
          </a:prstGeom>
        </p:spPr>
      </p:pic>
      <p:pic>
        <p:nvPicPr>
          <p:cNvPr id="32" name="Picture 31">
            <a:extLst>
              <a:ext uri="{FF2B5EF4-FFF2-40B4-BE49-F238E27FC236}">
                <a16:creationId xmlns:a16="http://schemas.microsoft.com/office/drawing/2014/main" id="{1DF2DB45-DC4C-A292-CC19-A452189ECEF6}"/>
              </a:ext>
            </a:extLst>
          </p:cNvPr>
          <p:cNvPicPr>
            <a:picLocks noChangeAspect="1"/>
          </p:cNvPicPr>
          <p:nvPr/>
        </p:nvPicPr>
        <p:blipFill>
          <a:blip r:embed="rId9"/>
          <a:stretch>
            <a:fillRect/>
          </a:stretch>
        </p:blipFill>
        <p:spPr>
          <a:xfrm>
            <a:off x="14548471" y="4374720"/>
            <a:ext cx="408707" cy="408707"/>
          </a:xfrm>
          <a:prstGeom prst="rect">
            <a:avLst/>
          </a:prstGeom>
        </p:spPr>
      </p:pic>
      <p:pic>
        <p:nvPicPr>
          <p:cNvPr id="34" name="Picture 33">
            <a:extLst>
              <a:ext uri="{FF2B5EF4-FFF2-40B4-BE49-F238E27FC236}">
                <a16:creationId xmlns:a16="http://schemas.microsoft.com/office/drawing/2014/main" id="{3A7B2E08-FE0B-99EE-3789-7D591E55BD65}"/>
              </a:ext>
            </a:extLst>
          </p:cNvPr>
          <p:cNvPicPr>
            <a:picLocks noChangeAspect="1"/>
          </p:cNvPicPr>
          <p:nvPr/>
        </p:nvPicPr>
        <p:blipFill>
          <a:blip r:embed="rId10"/>
          <a:stretch>
            <a:fillRect/>
          </a:stretch>
        </p:blipFill>
        <p:spPr>
          <a:xfrm>
            <a:off x="4730054" y="4324143"/>
            <a:ext cx="411865" cy="411865"/>
          </a:xfrm>
          <a:prstGeom prst="rect">
            <a:avLst/>
          </a:prstGeom>
        </p:spPr>
      </p:pic>
      <p:pic>
        <p:nvPicPr>
          <p:cNvPr id="36" name="Picture 35">
            <a:extLst>
              <a:ext uri="{FF2B5EF4-FFF2-40B4-BE49-F238E27FC236}">
                <a16:creationId xmlns:a16="http://schemas.microsoft.com/office/drawing/2014/main" id="{F80080A1-E843-A217-8E60-6E0B643B8E4E}"/>
              </a:ext>
            </a:extLst>
          </p:cNvPr>
          <p:cNvPicPr>
            <a:picLocks noChangeAspect="1"/>
          </p:cNvPicPr>
          <p:nvPr/>
        </p:nvPicPr>
        <p:blipFill>
          <a:blip r:embed="rId11"/>
          <a:stretch>
            <a:fillRect/>
          </a:stretch>
        </p:blipFill>
        <p:spPr>
          <a:xfrm>
            <a:off x="1457324" y="4370893"/>
            <a:ext cx="384357" cy="390799"/>
          </a:xfrm>
          <a:prstGeom prst="rect">
            <a:avLst/>
          </a:prstGeom>
        </p:spPr>
      </p:pic>
      <p:pic>
        <p:nvPicPr>
          <p:cNvPr id="40" name="Picture 39">
            <a:extLst>
              <a:ext uri="{FF2B5EF4-FFF2-40B4-BE49-F238E27FC236}">
                <a16:creationId xmlns:a16="http://schemas.microsoft.com/office/drawing/2014/main" id="{6501F867-5193-EA93-8F33-1F4D3AED91D0}"/>
              </a:ext>
            </a:extLst>
          </p:cNvPr>
          <p:cNvPicPr>
            <a:picLocks noChangeAspect="1"/>
          </p:cNvPicPr>
          <p:nvPr/>
        </p:nvPicPr>
        <p:blipFill>
          <a:blip r:embed="rId12"/>
          <a:stretch>
            <a:fillRect/>
          </a:stretch>
        </p:blipFill>
        <p:spPr>
          <a:xfrm>
            <a:off x="11275664" y="4368151"/>
            <a:ext cx="414891" cy="414891"/>
          </a:xfrm>
          <a:prstGeom prst="rect">
            <a:avLst/>
          </a:prstGeom>
        </p:spPr>
      </p:pic>
      <p:sp>
        <p:nvSpPr>
          <p:cNvPr id="41" name="Text 7">
            <a:extLst>
              <a:ext uri="{FF2B5EF4-FFF2-40B4-BE49-F238E27FC236}">
                <a16:creationId xmlns:a16="http://schemas.microsoft.com/office/drawing/2014/main" id="{F6BF3AEB-A405-2D9A-FA60-2465F9FE892C}"/>
              </a:ext>
            </a:extLst>
          </p:cNvPr>
          <p:cNvSpPr/>
          <p:nvPr/>
        </p:nvSpPr>
        <p:spPr>
          <a:xfrm>
            <a:off x="1104899" y="9653589"/>
            <a:ext cx="2129367" cy="233361"/>
          </a:xfrm>
          <a:prstGeom prst="rect">
            <a:avLst/>
          </a:prstGeom>
          <a:noFill/>
          <a:ln/>
        </p:spPr>
        <p:txBody>
          <a:bodyPr wrap="square" lIns="25400" tIns="25400" rIns="25400" bIns="25400" rtlCol="0" anchor="t">
            <a:noAutofit/>
          </a:bodyPr>
          <a:lstStyle/>
          <a:p>
            <a:pPr marL="0" indent="0" algn="l">
              <a:buNone/>
            </a:pPr>
            <a:r>
              <a:rPr lang="en-US" sz="1200" kern="0" spc="22" dirty="0">
                <a:solidFill>
                  <a:srgbClr val="C1D0E6"/>
                </a:solidFill>
                <a:latin typeface="Helvetica Neue" pitchFamily="34" charset="0"/>
                <a:ea typeface="Helvetica Neue" pitchFamily="34" charset="-122"/>
                <a:cs typeface="Helvetica Neue" pitchFamily="34" charset="-120"/>
              </a:rPr>
              <a:t>Company Overview · 2026</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TotalTime>
  <Words>1765</Words>
  <Application>Microsoft Macintosh PowerPoint</Application>
  <PresentationFormat>Custom</PresentationFormat>
  <Paragraphs>271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Helvetica Neue</vt:lpstr>
      <vt:lpstr>HELVETICA NEUE MEDIUM</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Alejandra Martinez</cp:lastModifiedBy>
  <cp:revision>6</cp:revision>
  <dcterms:created xsi:type="dcterms:W3CDTF">2026-07-01T15:58:53Z</dcterms:created>
  <dcterms:modified xsi:type="dcterms:W3CDTF">2026-07-07T20:04:35Z</dcterms:modified>
</cp:coreProperties>
</file>